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core.xml" Type="http://schemas.openxmlformats.org/package/2006/relationships/metadata/core-properties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  <p:sldMasterId id="2147483660" r:id="rId8"/>
  </p:sldMasterIdLst>
  <p:notesMasterIdLst>
    <p:notesMasterId r:id="rId6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</p:sldIdLst>
  <p:sldSz cx="12192000" cy="685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arget="theme/theme1.xml" Type="http://schemas.openxmlformats.org/officeDocument/2006/relationships/theme"/><Relationship Id="rId10" Target="slides/slide2.xml" Type="http://schemas.openxmlformats.org/officeDocument/2006/relationships/slide"/><Relationship Id="rId11" Target="slides/slide3.xml" Type="http://schemas.openxmlformats.org/officeDocument/2006/relationships/slide"/><Relationship Id="rId12" Target="slides/slide4.xml" Type="http://schemas.openxmlformats.org/officeDocument/2006/relationships/slide"/><Relationship Id="rId13" Target="slides/slide5.xml" Type="http://schemas.openxmlformats.org/officeDocument/2006/relationships/slide"/><Relationship Id="rId14" Target="slides/slide6.xml" Type="http://schemas.openxmlformats.org/officeDocument/2006/relationships/slide"/><Relationship Id="rId15" Target="slides/slide7.xml" Type="http://schemas.openxmlformats.org/officeDocument/2006/relationships/slide"/><Relationship Id="rId16" Target="slides/slide8.xml" Type="http://schemas.openxmlformats.org/officeDocument/2006/relationships/slide"/><Relationship Id="rId17" Target="slides/slide9.xml" Type="http://schemas.openxmlformats.org/officeDocument/2006/relationships/slide"/><Relationship Id="rId18" Target="slides/slide10.xml" Type="http://schemas.openxmlformats.org/officeDocument/2006/relationships/slide"/><Relationship Id="rId19" Target="slides/slide11.xml" Type="http://schemas.openxmlformats.org/officeDocument/2006/relationships/slide"/><Relationship Id="rId2" Target="viewProps.xml" Type="http://schemas.openxmlformats.org/officeDocument/2006/relationships/viewProps"/><Relationship Id="rId20" Target="slides/slide12.xml" Type="http://schemas.openxmlformats.org/officeDocument/2006/relationships/slide"/><Relationship Id="rId21" Target="slides/slide13.xml" Type="http://schemas.openxmlformats.org/officeDocument/2006/relationships/slide"/><Relationship Id="rId22" Target="slides/slide14.xml" Type="http://schemas.openxmlformats.org/officeDocument/2006/relationships/slide"/><Relationship Id="rId23" Target="slides/slide15.xml" Type="http://schemas.openxmlformats.org/officeDocument/2006/relationships/slide"/><Relationship Id="rId24" Target="slides/slide16.xml" Type="http://schemas.openxmlformats.org/officeDocument/2006/relationships/slide"/><Relationship Id="rId25" Target="slides/slide17.xml" Type="http://schemas.openxmlformats.org/officeDocument/2006/relationships/slide"/><Relationship Id="rId26" Target="slides/slide18.xml" Type="http://schemas.openxmlformats.org/officeDocument/2006/relationships/slide"/><Relationship Id="rId27" Target="slides/slide19.xml" Type="http://schemas.openxmlformats.org/officeDocument/2006/relationships/slide"/><Relationship Id="rId28" Target="slides/slide20.xml" Type="http://schemas.openxmlformats.org/officeDocument/2006/relationships/slide"/><Relationship Id="rId29" Target="notesSlides/notesSlide1.xml" Type="http://schemas.openxmlformats.org/officeDocument/2006/relationships/notesSlide"/><Relationship Id="rId3" Target="presProps.xml" Type="http://schemas.openxmlformats.org/officeDocument/2006/relationships/presProps"/><Relationship Id="rId30" Target="notesSlides/notesSlide2.xml" Type="http://schemas.openxmlformats.org/officeDocument/2006/relationships/notesSlide"/><Relationship Id="rId31" Target="notesSlides/notesSlide3.xml" Type="http://schemas.openxmlformats.org/officeDocument/2006/relationships/notesSlide"/><Relationship Id="rId32" Target="notesSlides/notesSlide4.xml" Type="http://schemas.openxmlformats.org/officeDocument/2006/relationships/notesSlide"/><Relationship Id="rId33" Target="notesSlides/notesSlide5.xml" Type="http://schemas.openxmlformats.org/officeDocument/2006/relationships/notesSlide"/><Relationship Id="rId34" Target="notesSlides/notesSlide6.xml" Type="http://schemas.openxmlformats.org/officeDocument/2006/relationships/notesSlide"/><Relationship Id="rId35" Target="notesSlides/notesSlide7.xml" Type="http://schemas.openxmlformats.org/officeDocument/2006/relationships/notesSlide"/><Relationship Id="rId36" Target="notesSlides/notesSlide8.xml" Type="http://schemas.openxmlformats.org/officeDocument/2006/relationships/notesSlide"/><Relationship Id="rId37" Target="notesSlides/notesSlide9.xml" Type="http://schemas.openxmlformats.org/officeDocument/2006/relationships/notesSlide"/><Relationship Id="rId38" Target="notesSlides/notesSlide10.xml" Type="http://schemas.openxmlformats.org/officeDocument/2006/relationships/notesSlide"/><Relationship Id="rId39" Target="notesSlides/notesSlide11.xml" Type="http://schemas.openxmlformats.org/officeDocument/2006/relationships/notesSlide"/><Relationship Id="rId4" Target="slideMasters/slideMaster1.xml" Type="http://schemas.openxmlformats.org/officeDocument/2006/relationships/slideMaster"/><Relationship Id="rId40" Target="notesSlides/notesSlide12.xml" Type="http://schemas.openxmlformats.org/officeDocument/2006/relationships/notesSlide"/><Relationship Id="rId41" Target="notesSlides/notesSlide13.xml" Type="http://schemas.openxmlformats.org/officeDocument/2006/relationships/notesSlide"/><Relationship Id="rId42" Target="notesSlides/notesSlide14.xml" Type="http://schemas.openxmlformats.org/officeDocument/2006/relationships/notesSlide"/><Relationship Id="rId43" Target="notesSlides/notesSlide15.xml" Type="http://schemas.openxmlformats.org/officeDocument/2006/relationships/notesSlide"/><Relationship Id="rId44" Target="notesSlides/notesSlide16.xml" Type="http://schemas.openxmlformats.org/officeDocument/2006/relationships/notesSlide"/><Relationship Id="rId45" Target="notesSlides/notesSlide17.xml" Type="http://schemas.openxmlformats.org/officeDocument/2006/relationships/notesSlide"/><Relationship Id="rId46" Target="notesSlides/notesSlide18.xml" Type="http://schemas.openxmlformats.org/officeDocument/2006/relationships/notesSlide"/><Relationship Id="rId47" Target="notesSlides/notesSlide19.xml" Type="http://schemas.openxmlformats.org/officeDocument/2006/relationships/notesSlide"/><Relationship Id="rId48" Target="notesSlides/notesSlide20.xml" Type="http://schemas.openxmlformats.org/officeDocument/2006/relationships/notesSlide"/><Relationship Id="rId6" Target="notesMasters/notesMaster1.xml" Type="http://schemas.openxmlformats.org/officeDocument/2006/relationships/notesMaster"/><Relationship Id="rId7" Target="theme/theme2.xml" Type="http://schemas.openxmlformats.org/officeDocument/2006/relationships/theme"/><Relationship Id="rId8" Target="slideMasters/slideMaster2.xml" Type="http://schemas.openxmlformats.org/officeDocument/2006/relationships/slideMaster"/><Relationship Id="rId9" Target="slides/slide1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大家好，今天我将为大家描绘一幅由AI技术驱动的未来宠物生活蓝图。在这个未来里，科技不再是冰冷的工具，而是充满温度的伙伴，它将让我们与宠物的关系变得更智能、更健康、也更懂彼此。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AI伙伴如何知道宠物需要什么呢？它通过“听”、“看”和“互动”三种方式。它能听懂宠物不同的叫声，看懂它们的肢体语言，我们也可以随时通过手机APP介入，与宠物进行互动。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一旦识别出宠物的需求，AI就会立刻采取行动。如果宠物无聊了，它会自动开启逗猫模式；如果饿了，喂食器会精准投喂；如果感觉热了或冷了，空调会自动调节。真正实现了“宠有所需，AI有所应”。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现在我们进入第三章：行为分析师。AI不仅能照顾宠物的身体，还能深入理解它们的行为，帮助我们更好地引导和训练宠物。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在行为分析场景中，AI化身为一位经验丰富的动物行为学家。流程从视觉监控开始，智能摄像头会不间断地记录宠物的行为。AI大模型则在后台进行精密的行为与情绪识别，不仅能看出它在做什么，还能读懂它的心情。基于这些信息，分级响应决策系统会判断事情的紧急程度，并决定是立即干预还是稍后提醒。最后，系统会执行相应的操作，比如通知扫地机器人打扫，并向主人发送详细的行为报告，让您能更好地理解和引导您的宠物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面对宠物偶尔的“小破坏”，AI也能从容应对。无论是乱排泄等清洁问题，还是撕咬电线等危险行为，AI都能第一时间发现，并联动其他智能设备进行处理，同时向我们发出提醒，让我们能及时介入。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更令人惊叹的是，AI还能读懂宠物的情绪。通过对海量视频的学习，AI现在能够通过观察宠物的表情和动作，准确判断出它们是开心、焦虑、害怕还是生气。这让我们能真正走进宠物的内心世界，给予它们最需要的关怀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最后，让我们来到第四章：时光收藏家。宠物的每一个可爱瞬间都值得被珍藏，而AI将成为我们最贴心的摄影师和剪辑师。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最后，让我们看看AI如何成为我们的专属时光收藏家。这个流程同样从内容采集开始，智能摄像头会默默记录下宠物的点滴。接着，AI大模型会像一位专业的剪辑师，从海量视频中精准筛选出最精彩的片段。然后，在智能编辑环节，AI会自动完成剪辑、配乐和加字幕等一系列复杂工作，生成一段充满趣味的宠物Vlog。最终，这段精心制作的Vlog会推送到您的手机上，让您可以轻松地与亲友分享这份喜悦，留住每一个珍贵的瞬间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智能摄像头会默默记录下宠物的点点滴滴，然后AI会自动筛选出其中最有趣、最可爱的片段，利用强大的视频生成能力，为我们制作出专业水准的宠物Vlog。我们要做的，只是轻轻一点，就能将这份快乐分享给全世界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总结来说，AI正在从健康、陪伴、行为和分享四个方面，为我们和宠物创造一个前所未有的智能生活。展望未来，我们相信，AI将为我们带来更多惊喜，或许有一天，我们真的能与宠物进行无障碍的交流。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在我们正式进入主题之前，让我们先看一个普遍的社会现象。一方面，宠物经济正在蓬勃发展，我们对宠物的爱和投入与日俱增，科技也为我们提供了更多可能。但另一方面，我们也面临着诸多痛点：我们渴望宠物健康，却常常后知后觉；我们想时刻陪伴，却身不由己；我们想理解它们，却常常感到力不从心。这些“两难”的时刻，正是我们今天所要探讨的，AI赋能未来宠物生活的出发点——用科技，为爱解忧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科技的进步，最终是为了更好地传递爱。希望通过今天的分享，能让大家看到AI为宠物生活带来的无限可能。感谢大家的聆听！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本次分享将分为四个部分。首先，我们将探讨AI如何成为宠物的“健康卫士”，实现疾病的早期预警。接着，我们会看到AI如何化身“智能伙伴”，提供全天候的自动陪伴。然后，我们将深入了解AI作为“行为分析师”，如何帮助我们解读宠物的行为。最后，我们将体验AI作为“时光收藏家”，如何为我们记录和创造与宠物的美好回忆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现在，让我们进入第一章节：健康卫士。在未来，AI将成为我们宠物的私人医生，通过先进的技术手段，实现对宠物健康状况的实时监控和疾病的早期诊断。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这一页，我们来深入了解健康诊断的核心——设备与AI的交互流程。首先，感知层的各类智能设备，如项圈、喂食器、猫砂盆和摄像头，会像忠诚的卫士一样，持续采集宠物的运动、饮食、排泄等全方位数据。这些数据通过安全的传输层加密上传至云端。接着，我们的AI大模型在分析层登场，它会融合所有数据进行深度分析，对比健康基线，精准识别任何异常。在决策层，AI会判断健康状况并识别潜在风险。最后，在执行层，分析结果会以清晰的健康报告形式反馈给用户，未来甚至可以直接控制设备进行干预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要实现精准的健康诊断，首先需要全面、持续的数据采集。我们可以通过智能项圈、喂食器、猫砂盆、饮水机和摄像头等一系列设备，像一张无形的网，全天候捕捉宠物的运动、饮食、排泄和日常行为等多维度数据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这些数据被上传到云端后，AI大模型将发挥其强大的分析能力。它会对运动、饮食、排泄等多维数据进行交叉验证，与宠物的健康基线进行对比，从而精准地检测出任何异常模式。一旦发现潜在风险，系统会立即通过APP向我们推送预警和专业建议，真正做到防患于未然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接下来，我们来看第二章节：智能伙伴。当我们无法陪伴在宠物身边时，AI将成为它们全天候的玩伴和守护者，有效缓解宠物的分离焦虑。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false" i="false" u="none" strike="noStrike"/>
            </a:lvl1pPr>
          </a:lstStyle>
          <a:p>
            <a:pPr algn="l" indent="0">
              <a:lnSpc>
                <a:spcPct val="100000"/>
              </a:lnSpc>
            </a:pPr>
            <a:r>
              <a:rPr lang="en-US" b="false" i="false" strike="noStrike" u="none" sz="1400">
                <a:solidFill>
                  <a:srgbClr val="000000"/>
                </a:solidFill>
              </a:rPr>
              <a:t>接下来，我们看看AI是如何成为宠物的智能伙伴的。这个流程始于多模态感知，智能摄像头和麦克风会时刻关注宠物的动态和声音。然后，AI大模型的意图识别模块会分析这些信息，读懂宠物是想玩、想吃饭还是有点孤单。基于这些判断，智能决策系统会结合宠物的喜好，制定出最合适的互动方案。最后，AI会直接联动设备，比如让激光逗猫器动起来，或者播放一段温馨的语音，给宠物及时的陪伴和回应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Shape 31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Shape 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Shape 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Shape 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Shape 50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Shape 5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Shape 5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Shape 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Shape 16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Shape 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Shape 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Shape 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Shape 5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Shape 5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Shape 5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Shape 5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Shape 60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Shape 6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Shape 6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Shape 6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Shape 10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Shape 11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Shape 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Shape 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Shape 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Shape 3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Shape 37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Shape 3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Shape 3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Shape 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Shape 4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Shape 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Shape 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Shape 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Shape 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Shape 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Shape 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Shape 44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Shape 45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Shape 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Shape 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Shape 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Shape 25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Shape 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Shape 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Shape 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_rels/slideMaster2.xml.rels><?xml version="1.0" encoding="UTF-8" standalone="yes"?><Relationships xmlns="http://schemas.openxmlformats.org/package/2006/relationships"><Relationship Id="rId1" Target="../theme/theme3.xml" Type="http://schemas.openxmlformats.org/officeDocument/2006/relationships/theme"/><Relationship Id="rId2" Target="../slideLayouts/slideLayout12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Shape 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默认主题">
    <p:bg>
      <p:bgPr>
        <a:solidFill>
          <a:srgbClr val="FFFFFF">
            <a:alpha val="1000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5748369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1.jpeg" Type="http://schemas.openxmlformats.org/officeDocument/2006/relationships/image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19.svg" Type="http://schemas.openxmlformats.org/officeDocument/2006/relationships/image"/><Relationship Id="rId11" Target="../notesSlides/notesSlide10.xml" Type="http://schemas.openxmlformats.org/officeDocument/2006/relationships/notesSlide"/><Relationship Id="rId2" Target="../media/image73.jpeg" Type="http://schemas.openxmlformats.org/officeDocument/2006/relationships/image"/><Relationship Id="rId3" Target="../media/image74.png" Type="http://schemas.openxmlformats.org/officeDocument/2006/relationships/image"/><Relationship Id="rId4" Target="../media/image75.svg" Type="http://schemas.openxmlformats.org/officeDocument/2006/relationships/image"/><Relationship Id="rId5" Target="../media/image76.jpe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77.jpe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84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notesSlides/notesSlide11.xml" Type="http://schemas.openxmlformats.org/officeDocument/2006/relationships/notesSlide"/><Relationship Id="rId2" Target="../media/image78.jpeg" Type="http://schemas.openxmlformats.org/officeDocument/2006/relationships/image"/><Relationship Id="rId3" Target="../media/image79.png" Type="http://schemas.openxmlformats.org/officeDocument/2006/relationships/image"/><Relationship Id="rId4" Target="../media/image80.svg" Type="http://schemas.openxmlformats.org/officeDocument/2006/relationships/image"/><Relationship Id="rId5" Target="../media/image81.jpe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82.jpeg" Type="http://schemas.openxmlformats.org/officeDocument/2006/relationships/image"/><Relationship Id="rId9" Target="../media/image8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85.jpeg" Type="http://schemas.openxmlformats.org/officeDocument/2006/relationships/image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notesSlides/notesSlide13.xml" Type="http://schemas.openxmlformats.org/officeDocument/2006/relationships/notesSlid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92.jpeg" Type="http://schemas.openxmlformats.org/officeDocument/2006/relationships/image"/><Relationship Id="rId11" Target="../media/image93.jpeg" Type="http://schemas.openxmlformats.org/officeDocument/2006/relationships/image"/><Relationship Id="rId12" Target="../media/image94.jpeg" Type="http://schemas.openxmlformats.org/officeDocument/2006/relationships/image"/><Relationship Id="rId13" Target="../media/image95.jpeg" Type="http://schemas.openxmlformats.org/officeDocument/2006/relationships/image"/><Relationship Id="rId14" Target="../notesSlides/notesSlide14.xml" Type="http://schemas.openxmlformats.org/officeDocument/2006/relationships/notesSlide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86.png" Type="http://schemas.openxmlformats.org/officeDocument/2006/relationships/image"/><Relationship Id="rId5" Target="../media/image87.svg" Type="http://schemas.openxmlformats.org/officeDocument/2006/relationships/image"/><Relationship Id="rId6" Target="../media/image88.png" Type="http://schemas.openxmlformats.org/officeDocument/2006/relationships/image"/><Relationship Id="rId7" Target="../media/image89.svg" Type="http://schemas.openxmlformats.org/officeDocument/2006/relationships/image"/><Relationship Id="rId8" Target="../media/image90.png" Type="http://schemas.openxmlformats.org/officeDocument/2006/relationships/image"/><Relationship Id="rId9" Target="../media/image9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102.svg" Type="http://schemas.openxmlformats.org/officeDocument/2006/relationships/image"/><Relationship Id="rId11" Target="../media/image103.jpeg" Type="http://schemas.openxmlformats.org/officeDocument/2006/relationships/image"/><Relationship Id="rId12" Target="../media/image104.png" Type="http://schemas.openxmlformats.org/officeDocument/2006/relationships/image"/><Relationship Id="rId13" Target="../media/image105.svg" Type="http://schemas.openxmlformats.org/officeDocument/2006/relationships/image"/><Relationship Id="rId14" Target="../media/image106.png" Type="http://schemas.openxmlformats.org/officeDocument/2006/relationships/image"/><Relationship Id="rId15" Target="../media/image107.svg" Type="http://schemas.openxmlformats.org/officeDocument/2006/relationships/image"/><Relationship Id="rId16" Target="../notesSlides/notesSlide15.xml" Type="http://schemas.openxmlformats.org/officeDocument/2006/relationships/notesSlide"/><Relationship Id="rId2" Target="../media/image96.jpeg" Type="http://schemas.openxmlformats.org/officeDocument/2006/relationships/image"/><Relationship Id="rId3" Target="../media/image97.png" Type="http://schemas.openxmlformats.org/officeDocument/2006/relationships/image"/><Relationship Id="rId4" Target="../media/image98.svg" Type="http://schemas.openxmlformats.org/officeDocument/2006/relationships/image"/><Relationship Id="rId5" Target="../media/image99.jpe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00.jpeg" Type="http://schemas.openxmlformats.org/officeDocument/2006/relationships/image"/><Relationship Id="rId9" Target="../media/image10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108.jpeg" Type="http://schemas.openxmlformats.org/officeDocument/2006/relationships/image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notesSlides/notesSlide17.xml" Type="http://schemas.openxmlformats.org/officeDocument/2006/relationships/notesSlide"/><Relationship Id="rId2" Target="../media/image109.png" Type="http://schemas.openxmlformats.org/officeDocument/2006/relationships/image"/><Relationship Id="rId3" Target="../media/image110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111.png" Type="http://schemas.openxmlformats.org/officeDocument/2006/relationships/image"/><Relationship Id="rId7" Target="../media/image112.svg" Type="http://schemas.openxmlformats.org/officeDocument/2006/relationships/image"/><Relationship Id="rId8" Target="../media/image113.png" Type="http://schemas.openxmlformats.org/officeDocument/2006/relationships/image"/><Relationship Id="rId9" Target="../media/image11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119.jpeg" Type="http://schemas.openxmlformats.org/officeDocument/2006/relationships/image"/><Relationship Id="rId11" Target="../notesSlides/notesSlide18.xml" Type="http://schemas.openxmlformats.org/officeDocument/2006/relationships/notesSlide"/><Relationship Id="rId2" Target="../media/image109.png" Type="http://schemas.openxmlformats.org/officeDocument/2006/relationships/image"/><Relationship Id="rId3" Target="../media/image110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15.png" Type="http://schemas.openxmlformats.org/officeDocument/2006/relationships/image"/><Relationship Id="rId7" Target="../media/image116.svg" Type="http://schemas.openxmlformats.org/officeDocument/2006/relationships/image"/><Relationship Id="rId8" Target="../media/image117.png" Type="http://schemas.openxmlformats.org/officeDocument/2006/relationships/image"/><Relationship Id="rId9" Target="../media/image11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120.png" Type="http://schemas.openxmlformats.org/officeDocument/2006/relationships/image"/><Relationship Id="rId3" Target="../media/image121.svg" Type="http://schemas.openxmlformats.org/officeDocument/2006/relationships/image"/><Relationship Id="rId4" Target="../media/image122.png" Type="http://schemas.openxmlformats.org/officeDocument/2006/relationships/image"/><Relationship Id="rId5" Target="../media/image123.svg" Type="http://schemas.openxmlformats.org/officeDocument/2006/relationships/image"/><Relationship Id="rId6" Target="../media/image124.jpeg" Type="http://schemas.openxmlformats.org/officeDocument/2006/relationships/image"/><Relationship Id="rId7" Target="../notesSlides/notesSlide19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15" Target="../notesSlides/notesSlide2.xml" Type="http://schemas.openxmlformats.org/officeDocument/2006/relationships/notesSlide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125.jpeg" Type="http://schemas.openxmlformats.org/officeDocument/2006/relationships/image"/><Relationship Id="rId3" Target="../notesSlides/notesSlide20.xml" Type="http://schemas.openxmlformats.org/officeDocument/2006/relationships/notesSlide"/><Relationship Id="rId4" Target="../media/image12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21.svg" Type="http://schemas.openxmlformats.org/officeDocument/2006/relationships/image"/><Relationship Id="rId11" Target="../notesSlides/notesSlide3.xml" Type="http://schemas.openxmlformats.org/officeDocument/2006/relationships/notesSlide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22.jpeg" Type="http://schemas.openxmlformats.org/officeDocument/2006/relationships/image"/><Relationship Id="rId3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16" Target="../notesSlides/notesSlide5.xml" Type="http://schemas.openxmlformats.org/officeDocument/2006/relationships/notesSlid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24.svg" Type="http://schemas.openxmlformats.org/officeDocument/2006/relationships/image"/><Relationship Id="rId11" Target="../media/image44.jpe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14" Target="../media/image47.jpeg" Type="http://schemas.openxmlformats.org/officeDocument/2006/relationships/image"/><Relationship Id="rId15" Target="../media/image48.png" Type="http://schemas.openxmlformats.org/officeDocument/2006/relationships/image"/><Relationship Id="rId16" Target="../media/image49.svg" Type="http://schemas.openxmlformats.org/officeDocument/2006/relationships/image"/><Relationship Id="rId17" Target="../notesSlides/notesSlide6.xml" Type="http://schemas.openxmlformats.org/officeDocument/2006/relationships/notesSlide"/><Relationship Id="rId2" Target="../media/image37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jpe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jpe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svg" Type="http://schemas.openxmlformats.org/officeDocument/2006/relationships/image"/><Relationship Id="rId12" Target="../media/image60.png" Type="http://schemas.openxmlformats.org/officeDocument/2006/relationships/image"/><Relationship Id="rId13" Target="../media/image61.svg" Type="http://schemas.openxmlformats.org/officeDocument/2006/relationships/image"/><Relationship Id="rId14" Target="../media/image62.png" Type="http://schemas.openxmlformats.org/officeDocument/2006/relationships/image"/><Relationship Id="rId15" Target="../media/image63.svg" Type="http://schemas.openxmlformats.org/officeDocument/2006/relationships/image"/><Relationship Id="rId16" Target="../notesSlides/notesSlide7.xml" Type="http://schemas.openxmlformats.org/officeDocument/2006/relationships/notesSlide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media/image64.jpeg" Type="http://schemas.openxmlformats.org/officeDocument/2006/relationships/image"/><Relationship Id="rId3" Target="../notesSlides/notesSlide8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12" Target="../media/image71.png" Type="http://schemas.openxmlformats.org/officeDocument/2006/relationships/image"/><Relationship Id="rId13" Target="../media/image72.svg" Type="http://schemas.openxmlformats.org/officeDocument/2006/relationships/image"/><Relationship Id="rId14" Target="../notesSlides/notesSlide9.xml" Type="http://schemas.openxmlformats.org/officeDocument/2006/relationships/notesSlid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21875" b="21875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A192F">
              <a:alpha val="65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1016000" y="2413000"/>
            <a:ext cx="10160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44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AI赋能的未来宠物生活</a:t>
            </a:r>
            <a:endParaRPr lang="en-US" sz="1100"/>
          </a:p>
        </p:txBody>
      </p:sp>
      <p:cxnSp>
        <p:nvCxnSpPr>
          <p:cNvPr name="Connector 5" id="5"/>
          <p:cNvCxnSpPr/>
          <p:nvPr/>
        </p:nvCxnSpPr>
        <p:spPr>
          <a:xfrm rot="-34376" flipH="false" flipV="false">
            <a:off x="5461032" y="3359150"/>
            <a:ext cx="127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mpd="sng" cap="flat">
            <a:solidFill>
              <a:srgbClr val="FF6F00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6" id="6"/>
          <p:cNvSpPr/>
          <p:nvPr/>
        </p:nvSpPr>
        <p:spPr>
          <a:xfrm rot="0" flipH="false" flipV="false">
            <a:off x="2286000" y="3619500"/>
            <a:ext cx="762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2000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更智能、更健康、更懂你</a:t>
            </a:r>
            <a:endParaRPr lang="en-US" sz="1100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7620000" cy="558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多模态需求检测</a:t>
            </a:r>
            <a:endParaRPr lang="en-US" sz="1100"/>
          </a:p>
        </p:txBody>
      </p:sp>
      <p:cxnSp>
        <p:nvCxnSpPr>
          <p:cNvPr name="Connector 3" id="3"/>
          <p:cNvCxnSpPr/>
          <p:nvPr/>
        </p:nvCxnSpPr>
        <p:spPr>
          <a:xfrm rot="-4092" flipH="false" flipV="false">
            <a:off x="762004" y="12128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CBD5E1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4" id="4"/>
          <p:cNvSpPr/>
          <p:nvPr/>
        </p:nvSpPr>
        <p:spPr>
          <a:xfrm rot="0" flipH="false" flipV="false">
            <a:off x="762000" y="1524000"/>
            <a:ext cx="3302000" cy="3556000"/>
          </a:xfrm>
          <a:prstGeom prst="roundRect">
            <a:avLst>
              <a:gd name="adj" fmla="val 3076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2E8F0">
                <a:alpha val="100000"/>
              </a:srgbClr>
            </a:solidFill>
            <a:prstDash val="solid"/>
            <a:round/>
          </a:ln>
          <a:effectLst>
            <a:outerShdw dir="5400000" dist="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r="0" t="34855" b="34855"/>
          <a:stretch>
            <a:fillRect/>
          </a:stretch>
        </p:blipFill>
        <p:spPr>
          <a:xfrm rot="0" flipH="false" flipV="false">
            <a:off x="762000" y="1524000"/>
            <a:ext cx="3302000" cy="1778000"/>
          </a:xfrm>
          <a:prstGeom prst="roundRect">
            <a:avLst>
              <a:gd name="adj" fmla="val 5714"/>
            </a:avLst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965200" y="3505200"/>
            <a:ext cx="304800" cy="304800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 flipH="false" flipV="false">
            <a:off x="1397000" y="3505200"/>
            <a:ext cx="2540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音频检测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965200" y="3937000"/>
            <a:ext cx="28956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精准识别叫声，判断饥饿、焦虑或寻求关注。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4445000" y="1524000"/>
            <a:ext cx="3302000" cy="3556000"/>
          </a:xfrm>
          <a:prstGeom prst="roundRect">
            <a:avLst>
              <a:gd name="adj" fmla="val 3076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2E8F0">
                <a:alpha val="100000"/>
              </a:srgbClr>
            </a:solidFill>
            <a:prstDash val="solid"/>
            <a:round/>
          </a:ln>
          <a:effectLst>
            <a:outerShdw dir="5400000" dist="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r="0" t="9557" b="9557"/>
          <a:stretch>
            <a:fillRect/>
          </a:stretch>
        </p:blipFill>
        <p:spPr>
          <a:xfrm rot="0" flipH="false" flipV="false">
            <a:off x="4445000" y="1524000"/>
            <a:ext cx="3302000" cy="1778000"/>
          </a:xfrm>
          <a:prstGeom prst="roundRect">
            <a:avLst>
              <a:gd name="adj" fmla="val 5714"/>
            </a:avLst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4648200" y="3505200"/>
            <a:ext cx="304800" cy="304800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0" flipH="false" flipV="false">
            <a:off x="5080000" y="3505200"/>
            <a:ext cx="2540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视频检测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 rot="0" flipH="false" flipV="false">
            <a:off x="4648200" y="3937000"/>
            <a:ext cx="28956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分析徘徊、等待等行为，洞察宠物实时状态。</a:t>
            </a:r>
            <a:endParaRPr lang="en-US" sz="1100"/>
          </a:p>
        </p:txBody>
      </p:sp>
      <p:sp>
        <p:nvSpPr>
          <p:cNvPr name="AutoShape 14" id="14"/>
          <p:cNvSpPr/>
          <p:nvPr/>
        </p:nvSpPr>
        <p:spPr>
          <a:xfrm rot="0" flipH="false" flipV="false">
            <a:off x="8128000" y="1524000"/>
            <a:ext cx="3302000" cy="3556000"/>
          </a:xfrm>
          <a:prstGeom prst="roundRect">
            <a:avLst>
              <a:gd name="adj" fmla="val 3076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2E8F0">
                <a:alpha val="100000"/>
              </a:srgbClr>
            </a:solidFill>
            <a:prstDash val="solid"/>
            <a:round/>
          </a:ln>
          <a:effectLst>
            <a:outerShdw dir="5400000" dist="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rcRect l="0" r="0" t="9635" b="9635"/>
          <a:stretch>
            <a:fillRect/>
          </a:stretch>
        </p:blipFill>
        <p:spPr>
          <a:xfrm rot="0" flipH="false" flipV="false">
            <a:off x="8128000" y="1524000"/>
            <a:ext cx="3302000" cy="1778000"/>
          </a:xfrm>
          <a:prstGeom prst="roundRect">
            <a:avLst>
              <a:gd name="adj" fmla="val 5714"/>
            </a:avLst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0" flipH="false" flipV="false">
            <a:off x="8331200" y="3505200"/>
            <a:ext cx="304800" cy="304800"/>
          </a:xfrm>
          <a:prstGeom prst="rect">
            <a:avLst/>
          </a:prstGeom>
        </p:spPr>
      </p:pic>
      <p:sp>
        <p:nvSpPr>
          <p:cNvPr name="AutoShape 17" id="17"/>
          <p:cNvSpPr/>
          <p:nvPr/>
        </p:nvSpPr>
        <p:spPr>
          <a:xfrm rot="0" flipH="false" flipV="false">
            <a:off x="8763000" y="3505200"/>
            <a:ext cx="2540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人为触发</a:t>
            </a:r>
            <a:endParaRPr lang="en-US" sz="1100"/>
          </a:p>
        </p:txBody>
      </p:sp>
      <p:sp>
        <p:nvSpPr>
          <p:cNvPr name="AutoShape 18" id="18"/>
          <p:cNvSpPr/>
          <p:nvPr/>
        </p:nvSpPr>
        <p:spPr>
          <a:xfrm rot="0" flipH="false" flipV="false">
            <a:off x="8331200" y="3937000"/>
            <a:ext cx="28956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通过APP主动发起互动，实现远程沟通。</a:t>
            </a:r>
            <a:endParaRPr lang="en-US" sz="1100"/>
          </a:p>
        </p:txBody>
      </p:sp>
      <p:sp>
        <p:nvSpPr>
          <p:cNvPr name="AutoShape 19" id="19"/>
          <p:cNvSpPr/>
          <p:nvPr/>
        </p:nvSpPr>
        <p:spPr>
          <a:xfrm rot="0" flipH="false" flipV="false">
            <a:off x="762000" y="5384800"/>
            <a:ext cx="10668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AI通过音频、视频和人为触发三种方式，精准感知宠物的实时状态和需求。</a:t>
            </a:r>
            <a:endParaRPr lang="en-US" sz="1100"/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7620000" cy="558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个性化智能对策</a:t>
            </a:r>
            <a:endParaRPr lang="en-US" sz="1100"/>
          </a:p>
        </p:txBody>
      </p:sp>
      <p:cxnSp>
        <p:nvCxnSpPr>
          <p:cNvPr name="Connector 3" id="3"/>
          <p:cNvCxnSpPr/>
          <p:nvPr/>
        </p:nvCxnSpPr>
        <p:spPr>
          <a:xfrm rot="-4092" flipH="false" flipV="false">
            <a:off x="762004" y="12128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CBD5E1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4" id="4"/>
          <p:cNvSpPr/>
          <p:nvPr/>
        </p:nvSpPr>
        <p:spPr>
          <a:xfrm rot="0" flipH="false" flipV="false">
            <a:off x="762000" y="1524000"/>
            <a:ext cx="3302000" cy="3556000"/>
          </a:xfrm>
          <a:prstGeom prst="roundRect">
            <a:avLst>
              <a:gd name="adj" fmla="val 3076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2E8F0">
                <a:alpha val="100000"/>
              </a:srgbClr>
            </a:solidFill>
            <a:prstDash val="solid"/>
            <a:round/>
          </a:ln>
          <a:effectLst>
            <a:outerShdw dir="5400000" dist="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r="0" t="23076" b="23076"/>
          <a:stretch>
            <a:fillRect/>
          </a:stretch>
        </p:blipFill>
        <p:spPr>
          <a:xfrm rot="0" flipH="false" flipV="false">
            <a:off x="762000" y="1524000"/>
            <a:ext cx="3302000" cy="1778000"/>
          </a:xfrm>
          <a:prstGeom prst="roundRect">
            <a:avLst>
              <a:gd name="adj" fmla="val 5714"/>
            </a:avLst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965200" y="3505200"/>
            <a:ext cx="304800" cy="304800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 flipH="false" flipV="false">
            <a:off x="1397000" y="3505200"/>
            <a:ext cx="2286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无聊解闷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965200" y="3937000"/>
            <a:ext cx="28956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激光逗宠、虚拟玩具、播放主人声音。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4445000" y="1524000"/>
            <a:ext cx="3302000" cy="3556000"/>
          </a:xfrm>
          <a:prstGeom prst="roundRect">
            <a:avLst>
              <a:gd name="adj" fmla="val 3076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2E8F0">
                <a:alpha val="100000"/>
              </a:srgbClr>
            </a:solidFill>
            <a:prstDash val="solid"/>
            <a:round/>
          </a:ln>
          <a:effectLst>
            <a:outerShdw dir="5400000" dist="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r="0" t="9514" b="9514"/>
          <a:stretch>
            <a:fillRect/>
          </a:stretch>
        </p:blipFill>
        <p:spPr>
          <a:xfrm rot="0" flipH="false" flipV="false">
            <a:off x="4445000" y="1524000"/>
            <a:ext cx="3302000" cy="1778000"/>
          </a:xfrm>
          <a:prstGeom prst="roundRect">
            <a:avLst>
              <a:gd name="adj" fmla="val 5714"/>
            </a:avLst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4648200" y="3505200"/>
            <a:ext cx="304800" cy="304800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0" flipH="false" flipV="false">
            <a:off x="5080000" y="3505200"/>
            <a:ext cx="2286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精准投喂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 rot="0" flipH="false" flipV="false">
            <a:off x="4648200" y="3937000"/>
            <a:ext cx="28956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智能喂食器自动投放适量粮食。</a:t>
            </a:r>
            <a:endParaRPr lang="en-US" sz="1100"/>
          </a:p>
        </p:txBody>
      </p:sp>
      <p:sp>
        <p:nvSpPr>
          <p:cNvPr name="AutoShape 14" id="14"/>
          <p:cNvSpPr/>
          <p:nvPr/>
        </p:nvSpPr>
        <p:spPr>
          <a:xfrm rot="0" flipH="false" flipV="false">
            <a:off x="8128000" y="1524000"/>
            <a:ext cx="3302000" cy="3556000"/>
          </a:xfrm>
          <a:prstGeom prst="roundRect">
            <a:avLst>
              <a:gd name="adj" fmla="val 3076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2E8F0">
                <a:alpha val="100000"/>
              </a:srgbClr>
            </a:solidFill>
            <a:prstDash val="solid"/>
            <a:round/>
          </a:ln>
          <a:effectLst>
            <a:outerShdw dir="5400000" dist="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rcRect l="0" r="0" t="37568" b="37568"/>
          <a:stretch>
            <a:fillRect/>
          </a:stretch>
        </p:blipFill>
        <p:spPr>
          <a:xfrm rot="0" flipH="false" flipV="false">
            <a:off x="8128000" y="1524000"/>
            <a:ext cx="3302000" cy="1778000"/>
          </a:xfrm>
          <a:prstGeom prst="roundRect">
            <a:avLst>
              <a:gd name="adj" fmla="val 5714"/>
            </a:avLst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0" flipH="false" flipV="false">
            <a:off x="8331200" y="3505200"/>
            <a:ext cx="304800" cy="304800"/>
          </a:xfrm>
          <a:prstGeom prst="rect">
            <a:avLst/>
          </a:prstGeom>
        </p:spPr>
      </p:pic>
      <p:sp>
        <p:nvSpPr>
          <p:cNvPr name="AutoShape 17" id="17"/>
          <p:cNvSpPr/>
          <p:nvPr/>
        </p:nvSpPr>
        <p:spPr>
          <a:xfrm rot="0" flipH="false" flipV="false">
            <a:off x="8763000" y="3505200"/>
            <a:ext cx="2286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舒适环境</a:t>
            </a:r>
            <a:endParaRPr lang="en-US" sz="1100"/>
          </a:p>
        </p:txBody>
      </p:sp>
      <p:sp>
        <p:nvSpPr>
          <p:cNvPr name="AutoShape 18" id="18"/>
          <p:cNvSpPr/>
          <p:nvPr/>
        </p:nvSpPr>
        <p:spPr>
          <a:xfrm rot="0" flipH="false" flipV="false">
            <a:off x="8331200" y="3937000"/>
            <a:ext cx="28956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联动智能家居，自动调节温湿度与灯光。</a:t>
            </a:r>
            <a:endParaRPr lang="en-US" sz="1100"/>
          </a:p>
        </p:txBody>
      </p:sp>
      <p:sp>
        <p:nvSpPr>
          <p:cNvPr name="AutoShape 19" id="19"/>
          <p:cNvSpPr/>
          <p:nvPr/>
        </p:nvSpPr>
        <p:spPr>
          <a:xfrm rot="0" flipH="false" flipV="false">
            <a:off x="762000" y="5384800"/>
            <a:ext cx="10668000" cy="609600"/>
          </a:xfrm>
          <a:prstGeom prst="roundRect">
            <a:avLst>
              <a:gd name="adj" fmla="val 16666"/>
            </a:avLst>
          </a:prstGeom>
          <a:solidFill>
            <a:srgbClr val="0A192F">
              <a:alpha val="5000"/>
            </a:srgbClr>
          </a:solidFill>
          <a:ln w="12700" cmpd="sng" cap="flat">
            <a:solidFill>
              <a:srgbClr val="0A192F">
                <a:alpha val="1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0" flipH="false" flipV="false">
            <a:off x="965200" y="5562600"/>
            <a:ext cx="254000" cy="254000"/>
          </a:xfrm>
          <a:prstGeom prst="rect">
            <a:avLst/>
          </a:prstGeom>
        </p:spPr>
      </p:pic>
      <p:sp>
        <p:nvSpPr>
          <p:cNvPr name="AutoShape 21" id="21"/>
          <p:cNvSpPr/>
          <p:nvPr/>
        </p:nvSpPr>
        <p:spPr>
          <a:xfrm rot="0" flipH="false" flipV="false">
            <a:off x="1397000" y="5562600"/>
            <a:ext cx="9525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5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宠有所需，AI有所应：</a:t>
            </a:r>
            <a:r>
              <a:rPr lang="en-US" b="false" i="false" strike="noStrike" u="none" sz="15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让每一次陪伴都恰到好处。</a:t>
            </a:r>
            <a:endParaRPr lang="en-US" sz="1100"/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21875" b="21875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>
              <a:alpha val="5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1016000" y="2540000"/>
            <a:ext cx="10160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54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03 行为分析师</a:t>
            </a:r>
            <a:endParaRPr lang="en-US" sz="1100"/>
          </a:p>
        </p:txBody>
      </p:sp>
      <p:cxnSp>
        <p:nvCxnSpPr>
          <p:cNvPr name="Connector 5" id="5"/>
          <p:cNvCxnSpPr/>
          <p:nvPr/>
        </p:nvCxnSpPr>
        <p:spPr>
          <a:xfrm rot="-42969" flipH="false" flipV="false">
            <a:off x="5588040" y="3549650"/>
            <a:ext cx="1016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38100" cmpd="sng" cap="flat">
            <a:solidFill>
              <a:srgbClr val="FF6F00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6" id="6"/>
          <p:cNvSpPr/>
          <p:nvPr/>
        </p:nvSpPr>
        <p:spPr>
          <a:xfrm rot="0" flipH="false" flipV="false">
            <a:off x="1016000" y="3810000"/>
            <a:ext cx="1016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2200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宠物行为的深度解读与引导</a:t>
            </a:r>
            <a:endParaRPr lang="en-US" sz="1100"/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1016000" y="762000"/>
            <a:ext cx="762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2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行为分析：设备与AI交互流程</a:t>
            </a:r>
            <a:endParaRPr lang="en-US" sz="1100"/>
          </a:p>
        </p:txBody>
      </p:sp>
      <p:cxnSp>
        <p:nvCxnSpPr>
          <p:cNvPr name="Connector 3" id="3"/>
          <p:cNvCxnSpPr/>
          <p:nvPr/>
        </p:nvCxnSpPr>
        <p:spPr>
          <a:xfrm rot="-4297" flipH="false" flipV="false">
            <a:off x="1016004" y="14541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CBD5E1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4" id="4"/>
          <p:cNvSpPr/>
          <p:nvPr/>
        </p:nvSpPr>
        <p:spPr>
          <a:xfrm rot="0" flipH="false" flipV="false">
            <a:off x="1016000" y="1778000"/>
            <a:ext cx="4826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25400" cmpd="sng" cap="flat">
            <a:solidFill>
              <a:srgbClr val="FF6F00">
                <a:alpha val="10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270000" y="2032000"/>
            <a:ext cx="406400" cy="40640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 flipH="false" flipV="false">
            <a:off x="1841500" y="2082800"/>
            <a:ext cx="3683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视觉监控 (设备)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1841500" y="2463800"/>
            <a:ext cx="3683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334155"/>
                </a:solidFill>
                <a:latin typeface="Noto Sans SC"/>
                <a:ea typeface="Noto Sans SC"/>
                <a:cs typeface="Noto Sans SC"/>
                <a:sym typeface="Noto Sans SC"/>
              </a:rPr>
              <a:t>高清摄像头持续拍摄，捕捉宠物行为与表情。</a:t>
            </a:r>
            <a:endParaRPr lang="en-US" sz="1100"/>
          </a:p>
        </p:txBody>
      </p:sp>
      <p:cxnSp>
        <p:nvCxnSpPr>
          <p:cNvPr name="Connector 8" id="8"/>
          <p:cNvCxnSpPr/>
          <p:nvPr/>
        </p:nvCxnSpPr>
        <p:spPr>
          <a:xfrm rot="5285450" flipH="false" flipV="false">
            <a:off x="3238500" y="3486256"/>
            <a:ext cx="381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mpd="sng" cap="flat">
            <a:solidFill>
              <a:srgbClr val="94A3B8">
                <a:alpha val="100000"/>
              </a:srgbClr>
            </a:solidFill>
            <a:prstDash val="solid"/>
            <a:round/>
            <a:headEnd type="none" w="lg" len="lg"/>
            <a:tailEnd type="arrow" w="med" len="med"/>
          </a:ln>
        </p:spPr>
      </p:cxnSp>
      <p:sp>
        <p:nvSpPr>
          <p:cNvPr name="AutoShape 9" id="9"/>
          <p:cNvSpPr/>
          <p:nvPr/>
        </p:nvSpPr>
        <p:spPr>
          <a:xfrm rot="0" flipH="false" flipV="false">
            <a:off x="1016000" y="3683000"/>
            <a:ext cx="4826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25400" cmpd="sng" cap="flat">
            <a:solidFill>
              <a:srgbClr val="00BFA5">
                <a:alpha val="10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1270000" y="3937000"/>
            <a:ext cx="406400" cy="406400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 flipH="false" flipV="false">
            <a:off x="1841500" y="3987800"/>
            <a:ext cx="3683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行为与情绪识别 (AI)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 flipH="false" flipV="false">
            <a:off x="1841500" y="4368800"/>
            <a:ext cx="3683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334155"/>
                </a:solidFill>
                <a:latin typeface="Noto Sans SC"/>
                <a:ea typeface="Noto Sans SC"/>
                <a:cs typeface="Noto Sans SC"/>
                <a:sym typeface="Noto Sans SC"/>
              </a:rPr>
              <a:t>AI分析视频流，识别特定行为与潜在情绪。</a:t>
            </a:r>
            <a:endParaRPr lang="en-US" sz="1100"/>
          </a:p>
        </p:txBody>
      </p:sp>
      <p:cxnSp>
        <p:nvCxnSpPr>
          <p:cNvPr name="Connector 13" id="13"/>
          <p:cNvCxnSpPr/>
          <p:nvPr/>
        </p:nvCxnSpPr>
        <p:spPr>
          <a:xfrm rot="5285450" flipH="false" flipV="false">
            <a:off x="3238500" y="5391256"/>
            <a:ext cx="381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mpd="sng" cap="flat">
            <a:solidFill>
              <a:srgbClr val="94A3B8">
                <a:alpha val="100000"/>
              </a:srgbClr>
            </a:solidFill>
            <a:prstDash val="solid"/>
            <a:round/>
            <a:headEnd type="none" w="lg" len="lg"/>
            <a:tailEnd type="arrow" w="med" len="med"/>
          </a:ln>
        </p:spPr>
      </p:cxnSp>
      <p:cxnSp>
        <p:nvCxnSpPr>
          <p:cNvPr name="Connector 14" id="14"/>
          <p:cNvCxnSpPr/>
          <p:nvPr/>
        </p:nvCxnSpPr>
        <p:spPr>
          <a:xfrm rot="5388540" flipH="false" flipV="false">
            <a:off x="4191000" y="3676661"/>
            <a:ext cx="381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CBD5E1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name="AutoShape 15" id="15"/>
          <p:cNvSpPr/>
          <p:nvPr/>
        </p:nvSpPr>
        <p:spPr>
          <a:xfrm rot="0" flipH="false" flipV="false">
            <a:off x="6350000" y="1778000"/>
            <a:ext cx="4826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25400" cmpd="sng" cap="flat">
            <a:solidFill>
              <a:srgbClr val="00BFA5">
                <a:alpha val="10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6604000" y="2032000"/>
            <a:ext cx="406400" cy="406400"/>
          </a:xfrm>
          <a:prstGeom prst="rect">
            <a:avLst/>
          </a:prstGeom>
        </p:spPr>
      </p:pic>
      <p:sp>
        <p:nvSpPr>
          <p:cNvPr name="AutoShape 17" id="17"/>
          <p:cNvSpPr/>
          <p:nvPr/>
        </p:nvSpPr>
        <p:spPr>
          <a:xfrm rot="0" flipH="false" flipV="false">
            <a:off x="7175500" y="2082800"/>
            <a:ext cx="3683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分级响应决策 (AI)</a:t>
            </a:r>
            <a:endParaRPr lang="en-US" sz="1100"/>
          </a:p>
        </p:txBody>
      </p:sp>
      <p:sp>
        <p:nvSpPr>
          <p:cNvPr name="AutoShape 18" id="18"/>
          <p:cNvSpPr/>
          <p:nvPr/>
        </p:nvSpPr>
        <p:spPr>
          <a:xfrm rot="0" flipH="false" flipV="false">
            <a:off x="7175500" y="2463800"/>
            <a:ext cx="3683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334155"/>
                </a:solidFill>
                <a:latin typeface="Noto Sans SC"/>
                <a:ea typeface="Noto Sans SC"/>
                <a:cs typeface="Noto Sans SC"/>
                <a:sym typeface="Noto Sans SC"/>
              </a:rPr>
              <a:t>根据行为类型和情绪等级，启动不同响应策略。</a:t>
            </a:r>
            <a:endParaRPr lang="en-US" sz="1100"/>
          </a:p>
        </p:txBody>
      </p:sp>
      <p:cxnSp>
        <p:nvCxnSpPr>
          <p:cNvPr name="Connector 19" id="19"/>
          <p:cNvCxnSpPr/>
          <p:nvPr/>
        </p:nvCxnSpPr>
        <p:spPr>
          <a:xfrm rot="5285450" flipH="false" flipV="false">
            <a:off x="8572500" y="3486256"/>
            <a:ext cx="381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mpd="sng" cap="flat">
            <a:solidFill>
              <a:srgbClr val="94A3B8">
                <a:alpha val="100000"/>
              </a:srgbClr>
            </a:solidFill>
            <a:prstDash val="solid"/>
            <a:round/>
            <a:headEnd type="none" w="lg" len="lg"/>
            <a:tailEnd type="arrow" w="med" len="med"/>
          </a:ln>
        </p:spPr>
      </p:cxnSp>
      <p:sp>
        <p:nvSpPr>
          <p:cNvPr name="AutoShape 20" id="20"/>
          <p:cNvSpPr/>
          <p:nvPr/>
        </p:nvSpPr>
        <p:spPr>
          <a:xfrm rot="0" flipH="false" flipV="false">
            <a:off x="6350000" y="3683000"/>
            <a:ext cx="4826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25400" cmpd="sng" cap="flat">
            <a:solidFill>
              <a:srgbClr val="0A192F">
                <a:alpha val="10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0" flipH="false" flipV="false">
            <a:off x="6604000" y="3937000"/>
            <a:ext cx="406400" cy="406400"/>
          </a:xfrm>
          <a:prstGeom prst="rect">
            <a:avLst/>
          </a:prstGeom>
        </p:spPr>
      </p:pic>
      <p:sp>
        <p:nvSpPr>
          <p:cNvPr name="AutoShape 22" id="22"/>
          <p:cNvSpPr/>
          <p:nvPr/>
        </p:nvSpPr>
        <p:spPr>
          <a:xfrm rot="0" flipH="false" flipV="false">
            <a:off x="7175500" y="3987800"/>
            <a:ext cx="3683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执行与反馈</a:t>
            </a:r>
            <a:endParaRPr lang="en-US" sz="1100"/>
          </a:p>
        </p:txBody>
      </p:sp>
      <p:sp>
        <p:nvSpPr>
          <p:cNvPr name="AutoShape 23" id="23"/>
          <p:cNvSpPr/>
          <p:nvPr/>
        </p:nvSpPr>
        <p:spPr>
          <a:xfrm rot="0" flipH="false" flipV="false">
            <a:off x="7175500" y="4368800"/>
            <a:ext cx="3683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334155"/>
                </a:solidFill>
                <a:latin typeface="Noto Sans SC"/>
                <a:ea typeface="Noto Sans SC"/>
                <a:cs typeface="Noto Sans SC"/>
                <a:sym typeface="Noto Sans SC"/>
              </a:rPr>
              <a:t>联动设备执行操作，并向主人APP发送报告。</a:t>
            </a:r>
            <a:endParaRPr lang="en-US" sz="1100"/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7620000" cy="558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清洁与危险行为管理</a:t>
            </a:r>
            <a:endParaRPr lang="en-US" sz="1100"/>
          </a:p>
        </p:txBody>
      </p:sp>
      <p:cxnSp>
        <p:nvCxnSpPr>
          <p:cNvPr name="Connector 3" id="3"/>
          <p:cNvCxnSpPr/>
          <p:nvPr/>
        </p:nvCxnSpPr>
        <p:spPr>
          <a:xfrm rot="-4092" flipH="false" flipV="false">
            <a:off x="762004" y="12128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CBD5E1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4" id="4"/>
          <p:cNvSpPr/>
          <p:nvPr/>
        </p:nvSpPr>
        <p:spPr>
          <a:xfrm rot="0" flipH="false" flipV="false">
            <a:off x="762000" y="1524000"/>
            <a:ext cx="5080000" cy="3556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清洁问题</a:t>
            </a:r>
            <a:endParaRPr lang="en-US" sz="1100"/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762000" y="2082800"/>
            <a:ext cx="304800" cy="30480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 flipH="false" flipV="false">
            <a:off x="1219200" y="2082800"/>
            <a:ext cx="4572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智能识别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1219200" y="2438400"/>
            <a:ext cx="4572000" cy="558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呕吐、乱排泄、大量掉毛、猫砂带出</a:t>
            </a:r>
            <a:endParaRPr lang="en-US" sz="1100"/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762000" y="3200400"/>
            <a:ext cx="304800" cy="3048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 flipH="false" flipV="false">
            <a:off x="1219200" y="3200400"/>
            <a:ext cx="4572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自动处理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1219200" y="3556000"/>
            <a:ext cx="4572000" cy="558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联动扫地机器人定点清洁，并向主人发送清洁提醒。</a:t>
            </a:r>
            <a:endParaRPr lang="en-US" sz="1100"/>
          </a:p>
        </p:txBody>
      </p:sp>
      <p:cxnSp>
        <p:nvCxnSpPr>
          <p:cNvPr name="Connector 11" id="11"/>
          <p:cNvCxnSpPr/>
          <p:nvPr/>
        </p:nvCxnSpPr>
        <p:spPr>
          <a:xfrm rot="5383629" flipH="false" flipV="false">
            <a:off x="4762500" y="2851165"/>
            <a:ext cx="2667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CBD5E1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name="AutoShape 12" id="12"/>
          <p:cNvSpPr/>
          <p:nvPr/>
        </p:nvSpPr>
        <p:spPr>
          <a:xfrm rot="0" flipH="false" flipV="false">
            <a:off x="6477000" y="1524000"/>
            <a:ext cx="5080000" cy="3556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危险行为</a:t>
            </a:r>
            <a:endParaRPr lang="en-US" sz="1100"/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6477000" y="2082800"/>
            <a:ext cx="304800" cy="304800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0" flipH="false" flipV="false">
            <a:off x="6934200" y="2082800"/>
            <a:ext cx="4572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智能识别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 flipH="false" flipV="false">
            <a:off x="6934200" y="2438400"/>
            <a:ext cx="4572000" cy="558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打架、撕咬电线、拆家、爬高、自残</a:t>
            </a:r>
            <a:endParaRPr lang="en-US" sz="1100"/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0" flipH="false" flipV="false">
            <a:off x="6477000" y="3200400"/>
            <a:ext cx="304800" cy="304800"/>
          </a:xfrm>
          <a:prstGeom prst="rect">
            <a:avLst/>
          </a:prstGeom>
        </p:spPr>
      </p:pic>
      <p:sp>
        <p:nvSpPr>
          <p:cNvPr name="AutoShape 17" id="17"/>
          <p:cNvSpPr/>
          <p:nvPr/>
        </p:nvSpPr>
        <p:spPr>
          <a:xfrm rot="0" flipH="false" flipV="false">
            <a:off x="6934200" y="3200400"/>
            <a:ext cx="4572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主动预警</a:t>
            </a:r>
            <a:endParaRPr lang="en-US" sz="1100"/>
          </a:p>
        </p:txBody>
      </p:sp>
      <p:sp>
        <p:nvSpPr>
          <p:cNvPr name="AutoShape 18" id="18"/>
          <p:cNvSpPr/>
          <p:nvPr/>
        </p:nvSpPr>
        <p:spPr>
          <a:xfrm rot="0" flipH="false" flipV="false">
            <a:off x="6934200" y="3556000"/>
            <a:ext cx="4572000" cy="558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温和驱逐或吸引注意力，并第一时间向主人发送警报。</a:t>
            </a:r>
            <a:endParaRPr lang="en-US" sz="1100"/>
          </a:p>
        </p:txBody>
      </p:sp>
      <p:cxnSp>
        <p:nvCxnSpPr>
          <p:cNvPr name="Connector 19" id="19"/>
          <p:cNvCxnSpPr/>
          <p:nvPr/>
        </p:nvCxnSpPr>
        <p:spPr>
          <a:xfrm rot="-4092" flipH="false" flipV="false">
            <a:off x="762004" y="44386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CBD5E1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rcRect l="0" r="0" t="7475" b="7475"/>
          <a:stretch>
            <a:fillRect/>
          </a:stretch>
        </p:blipFill>
        <p:spPr>
          <a:xfrm rot="0" flipH="false" flipV="false">
            <a:off x="762000" y="4699000"/>
            <a:ext cx="2476500" cy="1397000"/>
          </a:xfrm>
          <a:prstGeom prst="roundRect">
            <a:avLst>
              <a:gd name="adj" fmla="val 7272"/>
            </a:avLst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21" id="21"/>
          <p:cNvSpPr/>
          <p:nvPr/>
        </p:nvSpPr>
        <p:spPr>
          <a:xfrm rot="0" flipH="false" flipV="false">
            <a:off x="762000" y="6159500"/>
            <a:ext cx="2476500" cy="254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64748B"/>
                </a:solidFill>
                <a:latin typeface="Noto Sans SC"/>
                <a:ea typeface="Noto Sans SC"/>
                <a:cs typeface="Noto Sans SC"/>
                <a:sym typeface="Noto Sans SC"/>
              </a:rPr>
              <a:t>乱排泄识别</a:t>
            </a:r>
            <a:endParaRPr lang="en-US" sz="1100"/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rcRect l="0" r="0" t="7713" b="7713"/>
          <a:stretch>
            <a:fillRect/>
          </a:stretch>
        </p:blipFill>
        <p:spPr>
          <a:xfrm rot="0" flipH="false" flipV="false">
            <a:off x="3492500" y="4699000"/>
            <a:ext cx="2476500" cy="1397000"/>
          </a:xfrm>
          <a:prstGeom prst="roundRect">
            <a:avLst>
              <a:gd name="adj" fmla="val 7272"/>
            </a:avLst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23" id="23"/>
          <p:cNvSpPr/>
          <p:nvPr/>
        </p:nvSpPr>
        <p:spPr>
          <a:xfrm rot="0" flipH="false" flipV="false">
            <a:off x="3492500" y="6159500"/>
            <a:ext cx="2476500" cy="254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64748B"/>
                </a:solidFill>
                <a:latin typeface="Noto Sans SC"/>
                <a:ea typeface="Noto Sans SC"/>
                <a:cs typeface="Noto Sans SC"/>
                <a:sym typeface="Noto Sans SC"/>
              </a:rPr>
              <a:t>自动定点清洁</a:t>
            </a:r>
            <a:endParaRPr lang="en-US" sz="1100"/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rcRect l="419" r="419" t="0" b="0"/>
          <a:stretch>
            <a:fillRect/>
          </a:stretch>
        </p:blipFill>
        <p:spPr>
          <a:xfrm rot="0" flipH="false" flipV="false">
            <a:off x="6223000" y="4699000"/>
            <a:ext cx="2476500" cy="1397000"/>
          </a:xfrm>
          <a:prstGeom prst="roundRect">
            <a:avLst>
              <a:gd name="adj" fmla="val 7272"/>
            </a:avLst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25" id="25"/>
          <p:cNvSpPr/>
          <p:nvPr/>
        </p:nvSpPr>
        <p:spPr>
          <a:xfrm rot="0" flipH="false" flipV="false">
            <a:off x="6223000" y="6159500"/>
            <a:ext cx="2476500" cy="254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64748B"/>
                </a:solidFill>
                <a:latin typeface="Noto Sans SC"/>
                <a:ea typeface="Noto Sans SC"/>
                <a:cs typeface="Noto Sans SC"/>
                <a:sym typeface="Noto Sans SC"/>
              </a:rPr>
              <a:t>危险行为预警</a:t>
            </a:r>
            <a:endParaRPr lang="en-US" sz="1100"/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rcRect l="3170" r="3170" t="0" b="0"/>
          <a:stretch>
            <a:fillRect/>
          </a:stretch>
        </p:blipFill>
        <p:spPr>
          <a:xfrm rot="0" flipH="false" flipV="false">
            <a:off x="8953500" y="4699000"/>
            <a:ext cx="2476500" cy="1397000"/>
          </a:xfrm>
          <a:prstGeom prst="roundRect">
            <a:avLst>
              <a:gd name="adj" fmla="val 7272"/>
            </a:avLst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27" id="27"/>
          <p:cNvSpPr/>
          <p:nvPr/>
        </p:nvSpPr>
        <p:spPr>
          <a:xfrm rot="0" flipH="false" flipV="false">
            <a:off x="8953500" y="6159500"/>
            <a:ext cx="2476500" cy="254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200">
                <a:solidFill>
                  <a:srgbClr val="64748B"/>
                </a:solidFill>
                <a:latin typeface="Noto Sans SC"/>
                <a:ea typeface="Noto Sans SC"/>
                <a:cs typeface="Noto Sans SC"/>
                <a:sym typeface="Noto Sans SC"/>
              </a:rPr>
              <a:t>远程行为矫正</a:t>
            </a:r>
            <a:endParaRPr lang="en-US" sz="1100"/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762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2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读懂你的毛孩子：AI情绪识别</a:t>
            </a:r>
            <a:endParaRPr lang="en-US" sz="1100"/>
          </a:p>
        </p:txBody>
      </p:sp>
      <p:cxnSp>
        <p:nvCxnSpPr>
          <p:cNvPr name="Connector 3" id="3"/>
          <p:cNvCxnSpPr/>
          <p:nvPr/>
        </p:nvCxnSpPr>
        <p:spPr>
          <a:xfrm rot="-4092" flipH="false" flipV="false">
            <a:off x="762004" y="11620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CBD5E1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4" id="4"/>
          <p:cNvSpPr/>
          <p:nvPr/>
        </p:nvSpPr>
        <p:spPr>
          <a:xfrm rot="0" flipH="false" flipV="false">
            <a:off x="762000" y="1549400"/>
            <a:ext cx="5181600" cy="2159000"/>
          </a:xfrm>
          <a:prstGeom prst="roundRect">
            <a:avLst>
              <a:gd name="adj" fmla="val 4705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2E8F0">
                <a:alpha val="100000"/>
              </a:srgbClr>
            </a:solidFill>
            <a:prstDash val="solid"/>
            <a:round/>
          </a:ln>
          <a:effectLst>
            <a:outerShdw dir="5400000" dist="50800" blurRad="127000" algn="tl" rotWithShape="false">
              <a:srgbClr val="0A192F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r="0" t="0" b="0"/>
          <a:stretch>
            <a:fillRect/>
          </a:stretch>
        </p:blipFill>
        <p:spPr>
          <a:xfrm rot="0" flipH="false" flipV="false">
            <a:off x="965200" y="1739900"/>
            <a:ext cx="1778000" cy="1778000"/>
          </a:xfrm>
          <a:prstGeom prst="roundRect">
            <a:avLst>
              <a:gd name="adj" fmla="val 5714"/>
            </a:avLst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2946400" y="1803400"/>
            <a:ext cx="304800" cy="304800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 flipH="false" flipV="false">
            <a:off x="3352800" y="1803400"/>
            <a:ext cx="2286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开心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2946400" y="2235200"/>
            <a:ext cx="2286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摇尾巴、耳朵竖起、身体放松。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6248400" y="1549400"/>
            <a:ext cx="5181600" cy="2159000"/>
          </a:xfrm>
          <a:prstGeom prst="roundRect">
            <a:avLst>
              <a:gd name="adj" fmla="val 4705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2E8F0">
                <a:alpha val="100000"/>
              </a:srgbClr>
            </a:solidFill>
            <a:prstDash val="solid"/>
            <a:round/>
          </a:ln>
          <a:effectLst>
            <a:outerShdw dir="5400000" dist="50800" blurRad="127000" algn="tl" rotWithShape="false">
              <a:srgbClr val="0A192F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16650" r="16650" t="0" b="0"/>
          <a:stretch>
            <a:fillRect/>
          </a:stretch>
        </p:blipFill>
        <p:spPr>
          <a:xfrm rot="0" flipH="false" flipV="false">
            <a:off x="6451600" y="1739900"/>
            <a:ext cx="1778000" cy="1778000"/>
          </a:xfrm>
          <a:prstGeom prst="roundRect">
            <a:avLst>
              <a:gd name="adj" fmla="val 5714"/>
            </a:avLst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8432800" y="1803400"/>
            <a:ext cx="304800" cy="304800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0" flipH="false" flipV="false">
            <a:off x="8839200" y="1803400"/>
            <a:ext cx="2286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焦虑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 rot="0" flipH="false" flipV="false">
            <a:off x="8432800" y="2235200"/>
            <a:ext cx="2286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踱步、舔爪子、眼神躲闪。</a:t>
            </a:r>
            <a:endParaRPr lang="en-US" sz="1100"/>
          </a:p>
        </p:txBody>
      </p:sp>
      <p:sp>
        <p:nvSpPr>
          <p:cNvPr name="AutoShape 14" id="14"/>
          <p:cNvSpPr/>
          <p:nvPr/>
        </p:nvSpPr>
        <p:spPr>
          <a:xfrm rot="0" flipH="false" flipV="false">
            <a:off x="762000" y="3962400"/>
            <a:ext cx="5181600" cy="2159000"/>
          </a:xfrm>
          <a:prstGeom prst="roundRect">
            <a:avLst>
              <a:gd name="adj" fmla="val 4705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2E8F0">
                <a:alpha val="100000"/>
              </a:srgbClr>
            </a:solidFill>
            <a:prstDash val="solid"/>
            <a:round/>
          </a:ln>
          <a:effectLst>
            <a:outerShdw dir="5400000" dist="50800" blurRad="127000" algn="tl" rotWithShape="false">
              <a:srgbClr val="0A192F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rcRect l="0" r="0" t="16650" b="16650"/>
          <a:stretch>
            <a:fillRect/>
          </a:stretch>
        </p:blipFill>
        <p:spPr>
          <a:xfrm rot="0" flipH="false" flipV="false">
            <a:off x="965200" y="4152900"/>
            <a:ext cx="1778000" cy="1778000"/>
          </a:xfrm>
          <a:prstGeom prst="roundRect">
            <a:avLst>
              <a:gd name="adj" fmla="val 5714"/>
            </a:avLst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0" flipH="false" flipV="false">
            <a:off x="2946400" y="4216400"/>
            <a:ext cx="304800" cy="304800"/>
          </a:xfrm>
          <a:prstGeom prst="rect">
            <a:avLst/>
          </a:prstGeom>
        </p:spPr>
      </p:pic>
      <p:sp>
        <p:nvSpPr>
          <p:cNvPr name="AutoShape 17" id="17"/>
          <p:cNvSpPr/>
          <p:nvPr/>
        </p:nvSpPr>
        <p:spPr>
          <a:xfrm rot="0" flipH="false" flipV="false">
            <a:off x="3352800" y="4216400"/>
            <a:ext cx="2286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害怕</a:t>
            </a:r>
            <a:endParaRPr lang="en-US" sz="1100"/>
          </a:p>
        </p:txBody>
      </p:sp>
      <p:sp>
        <p:nvSpPr>
          <p:cNvPr name="AutoShape 18" id="18"/>
          <p:cNvSpPr/>
          <p:nvPr/>
        </p:nvSpPr>
        <p:spPr>
          <a:xfrm rot="0" flipH="false" flipV="false">
            <a:off x="2946400" y="4648200"/>
            <a:ext cx="2286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蜷缩身体、夹尾巴、耳朵后压。</a:t>
            </a:r>
            <a:endParaRPr lang="en-US" sz="1100"/>
          </a:p>
        </p:txBody>
      </p:sp>
      <p:sp>
        <p:nvSpPr>
          <p:cNvPr name="AutoShape 19" id="19"/>
          <p:cNvSpPr/>
          <p:nvPr/>
        </p:nvSpPr>
        <p:spPr>
          <a:xfrm rot="0" flipH="false" flipV="false">
            <a:off x="6248400" y="3962400"/>
            <a:ext cx="5181600" cy="2159000"/>
          </a:xfrm>
          <a:prstGeom prst="roundRect">
            <a:avLst>
              <a:gd name="adj" fmla="val 4705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2E8F0">
                <a:alpha val="100000"/>
              </a:srgbClr>
            </a:solidFill>
            <a:prstDash val="solid"/>
            <a:round/>
          </a:ln>
          <a:effectLst>
            <a:outerShdw dir="5400000" dist="50800" blurRad="127000" algn="tl" rotWithShape="false">
              <a:srgbClr val="0A192F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rcRect l="0" r="0" t="0" b="0"/>
          <a:stretch>
            <a:fillRect/>
          </a:stretch>
        </p:blipFill>
        <p:spPr>
          <a:xfrm rot="0" flipH="false" flipV="false">
            <a:off x="6451600" y="4152900"/>
            <a:ext cx="1778000" cy="1778000"/>
          </a:xfrm>
          <a:prstGeom prst="roundRect">
            <a:avLst>
              <a:gd name="adj" fmla="val 5714"/>
            </a:avLst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0" flipH="false" flipV="false">
            <a:off x="8432800" y="4216400"/>
            <a:ext cx="304800" cy="304800"/>
          </a:xfrm>
          <a:prstGeom prst="rect">
            <a:avLst/>
          </a:prstGeom>
        </p:spPr>
      </p:pic>
      <p:sp>
        <p:nvSpPr>
          <p:cNvPr name="AutoShape 22" id="22"/>
          <p:cNvSpPr/>
          <p:nvPr/>
        </p:nvSpPr>
        <p:spPr>
          <a:xfrm rot="0" flipH="false" flipV="false">
            <a:off x="8839200" y="4216400"/>
            <a:ext cx="2286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生气</a:t>
            </a:r>
            <a:endParaRPr lang="en-US" sz="1100"/>
          </a:p>
        </p:txBody>
      </p:sp>
      <p:sp>
        <p:nvSpPr>
          <p:cNvPr name="AutoShape 23" id="23"/>
          <p:cNvSpPr/>
          <p:nvPr/>
        </p:nvSpPr>
        <p:spPr>
          <a:xfrm rot="0" flipH="false" flipV="false">
            <a:off x="8432800" y="4648200"/>
            <a:ext cx="2286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炸毛、呲牙、低吼。</a:t>
            </a:r>
            <a:endParaRPr lang="en-US" sz="1100"/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0" flipH="false" flipV="false">
            <a:off x="762000" y="6299200"/>
            <a:ext cx="203200" cy="203200"/>
          </a:xfrm>
          <a:prstGeom prst="rect">
            <a:avLst/>
          </a:prstGeom>
        </p:spPr>
      </p:pic>
      <p:sp>
        <p:nvSpPr>
          <p:cNvPr name="AutoShape 25" id="25"/>
          <p:cNvSpPr/>
          <p:nvPr/>
        </p:nvSpPr>
        <p:spPr>
          <a:xfrm rot="0" flipH="false" flipV="false">
            <a:off x="1066800" y="6299200"/>
            <a:ext cx="8890000" cy="254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4748B"/>
                </a:solidFill>
                <a:latin typeface="Noto Sans SC"/>
                <a:ea typeface="Noto Sans SC"/>
                <a:cs typeface="Noto Sans SC"/>
                <a:sym typeface="Noto Sans SC"/>
              </a:rPr>
              <a:t>基于超过5000小时的视频样本训练，AI情绪识别准确率已达到很高水平。</a:t>
            </a:r>
            <a:endParaRPr lang="en-US" sz="1100"/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21875" b="21875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>
              <a:alpha val="45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1016000" y="2413000"/>
            <a:ext cx="10160000" cy="889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54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04 时光收藏家</a:t>
            </a:r>
            <a:endParaRPr lang="en-US" sz="1100"/>
          </a:p>
        </p:txBody>
      </p:sp>
      <p:cxnSp>
        <p:nvCxnSpPr>
          <p:cNvPr name="Connector 5" id="5"/>
          <p:cNvCxnSpPr/>
          <p:nvPr/>
        </p:nvCxnSpPr>
        <p:spPr>
          <a:xfrm rot="-34376" flipH="false" flipV="false">
            <a:off x="5461032" y="3486150"/>
            <a:ext cx="127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38100" cmpd="sng" cap="flat">
            <a:solidFill>
              <a:srgbClr val="FF6F00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6" id="6"/>
          <p:cNvSpPr/>
          <p:nvPr/>
        </p:nvSpPr>
        <p:spPr>
          <a:xfrm rot="0" flipH="false" flipV="false">
            <a:off x="1016000" y="3746500"/>
            <a:ext cx="1016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2000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AI生成的宠物精彩瞬间集锦</a:t>
            </a:r>
            <a:endParaRPr lang="en-US" sz="1100"/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1016000" y="762000"/>
            <a:ext cx="762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2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Vlog生成：设备与AI交互流程</a:t>
            </a:r>
            <a:endParaRPr lang="en-US" sz="1100"/>
          </a:p>
        </p:txBody>
      </p:sp>
      <p:cxnSp>
        <p:nvCxnSpPr>
          <p:cNvPr name="Connector 3" id="3"/>
          <p:cNvCxnSpPr/>
          <p:nvPr/>
        </p:nvCxnSpPr>
        <p:spPr>
          <a:xfrm rot="-4297" flipH="false" flipV="false">
            <a:off x="1016004" y="13906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CBD5E1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4" id="4"/>
          <p:cNvSpPr/>
          <p:nvPr/>
        </p:nvSpPr>
        <p:spPr>
          <a:xfrm rot="0" flipH="false" flipV="false">
            <a:off x="1016000" y="1778000"/>
            <a:ext cx="4572000" cy="1651000"/>
          </a:xfrm>
          <a:prstGeom prst="roundRect">
            <a:avLst>
              <a:gd name="adj" fmla="val 6153"/>
            </a:avLst>
          </a:prstGeom>
          <a:solidFill>
            <a:srgbClr val="FFFFFF">
              <a:alpha val="100000"/>
            </a:srgbClr>
          </a:solidFill>
          <a:ln w="25400" cmpd="sng" cap="flat">
            <a:solidFill>
              <a:srgbClr val="FF6F00">
                <a:alpha val="100000"/>
              </a:srgbClr>
            </a:solidFill>
            <a:prstDash val="solid"/>
            <a:round/>
          </a:ln>
          <a:effectLst>
            <a:outerShdw dir="5400000" dist="635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270000" y="1968500"/>
            <a:ext cx="304800" cy="30480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 flipH="false" flipV="false">
            <a:off x="1727200" y="1968500"/>
            <a:ext cx="3556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内容采集 (设备)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1270000" y="2413000"/>
            <a:ext cx="4064000" cy="558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智能摄像头自动录制宠物精彩瞬间并缓存。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6604000" y="1778000"/>
            <a:ext cx="4572000" cy="1651000"/>
          </a:xfrm>
          <a:prstGeom prst="roundRect">
            <a:avLst>
              <a:gd name="adj" fmla="val 6153"/>
            </a:avLst>
          </a:prstGeom>
          <a:solidFill>
            <a:srgbClr val="FFFFFF">
              <a:alpha val="100000"/>
            </a:srgbClr>
          </a:solidFill>
          <a:ln w="25400" cmpd="sng" cap="flat">
            <a:solidFill>
              <a:srgbClr val="00BFA5">
                <a:alpha val="100000"/>
              </a:srgbClr>
            </a:solidFill>
            <a:prstDash val="solid"/>
            <a:round/>
          </a:ln>
          <a:effectLst>
            <a:outerShdw dir="5400000" dist="635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6858000" y="1968500"/>
            <a:ext cx="304800" cy="304800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 flipH="false" flipV="false">
            <a:off x="7315200" y="1968500"/>
            <a:ext cx="3556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精彩片段筛选 (AI)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 flipH="false" flipV="false">
            <a:off x="6858000" y="2413000"/>
            <a:ext cx="4064000" cy="558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AI视觉模型逐帧分析，挑选高质量片段。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 flipH="false" flipV="false">
            <a:off x="1016000" y="3683000"/>
            <a:ext cx="4572000" cy="1651000"/>
          </a:xfrm>
          <a:prstGeom prst="roundRect">
            <a:avLst>
              <a:gd name="adj" fmla="val 6153"/>
            </a:avLst>
          </a:prstGeom>
          <a:solidFill>
            <a:srgbClr val="FFFFFF">
              <a:alpha val="100000"/>
            </a:srgbClr>
          </a:solidFill>
          <a:ln w="25400" cmpd="sng" cap="flat">
            <a:solidFill>
              <a:srgbClr val="00BFA5">
                <a:alpha val="100000"/>
              </a:srgbClr>
            </a:solidFill>
            <a:prstDash val="solid"/>
            <a:round/>
          </a:ln>
          <a:effectLst>
            <a:outerShdw dir="5400000" dist="635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1270000" y="3873500"/>
            <a:ext cx="304800" cy="304800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0" flipH="false" flipV="false">
            <a:off x="1727200" y="3873500"/>
            <a:ext cx="3556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智能编辑与生成 (AI)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 flipH="false" flipV="false">
            <a:off x="1270000" y="4318000"/>
            <a:ext cx="4064000" cy="558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AI自动剪辑、配乐、加字幕，生成完整Vlog。</a:t>
            </a:r>
            <a:endParaRPr lang="en-US" sz="1100"/>
          </a:p>
        </p:txBody>
      </p:sp>
      <p:sp>
        <p:nvSpPr>
          <p:cNvPr name="AutoShape 16" id="16"/>
          <p:cNvSpPr/>
          <p:nvPr/>
        </p:nvSpPr>
        <p:spPr>
          <a:xfrm rot="0" flipH="false" flipV="false">
            <a:off x="6604000" y="3683000"/>
            <a:ext cx="4572000" cy="1651000"/>
          </a:xfrm>
          <a:prstGeom prst="roundRect">
            <a:avLst>
              <a:gd name="adj" fmla="val 6153"/>
            </a:avLst>
          </a:prstGeom>
          <a:solidFill>
            <a:srgbClr val="FFFFFF">
              <a:alpha val="100000"/>
            </a:srgbClr>
          </a:solidFill>
          <a:ln w="25400" cmpd="sng" cap="flat">
            <a:solidFill>
              <a:srgbClr val="0A192F">
                <a:alpha val="100000"/>
              </a:srgbClr>
            </a:solidFill>
            <a:prstDash val="solid"/>
            <a:round/>
          </a:ln>
          <a:effectLst>
            <a:outerShdw dir="5400000" dist="635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0" flipH="false" flipV="false">
            <a:off x="6858000" y="3873500"/>
            <a:ext cx="304800" cy="304800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0" flipH="false" flipV="false">
            <a:off x="7315200" y="3873500"/>
            <a:ext cx="3556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成品推送与分享</a:t>
            </a:r>
            <a:endParaRPr lang="en-US" sz="1100"/>
          </a:p>
        </p:txBody>
      </p:sp>
      <p:sp>
        <p:nvSpPr>
          <p:cNvPr name="AutoShape 19" id="19"/>
          <p:cNvSpPr/>
          <p:nvPr/>
        </p:nvSpPr>
        <p:spPr>
          <a:xfrm rot="0" flipH="false" flipV="false">
            <a:off x="6858000" y="4318000"/>
            <a:ext cx="4064000" cy="558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Vlog推送至手机APP，一键分享或保存。</a:t>
            </a:r>
            <a:endParaRPr lang="en-US" sz="1100"/>
          </a:p>
        </p:txBody>
      </p:sp>
      <p:cxnSp>
        <p:nvCxnSpPr>
          <p:cNvPr name="Connector 20" id="20"/>
          <p:cNvCxnSpPr/>
          <p:nvPr/>
        </p:nvCxnSpPr>
        <p:spPr>
          <a:xfrm rot="-42969" flipH="false" flipV="false">
            <a:off x="5588040" y="2597150"/>
            <a:ext cx="1016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mpd="sng" cap="flat">
            <a:solidFill>
              <a:srgbClr val="94A3B8">
                <a:alpha val="100000"/>
              </a:srgbClr>
            </a:solidFill>
            <a:prstDash val="dash"/>
            <a:round/>
            <a:headEnd type="none" w="lg" len="lg"/>
            <a:tailEnd type="arrow" w="lg" len="lg"/>
          </a:ln>
        </p:spPr>
      </p:cxnSp>
      <p:cxnSp>
        <p:nvCxnSpPr>
          <p:cNvPr name="Connector 21" id="21"/>
          <p:cNvCxnSpPr/>
          <p:nvPr/>
        </p:nvCxnSpPr>
        <p:spPr>
          <a:xfrm rot="5228255" flipH="false" flipV="false">
            <a:off x="8763000" y="3549809"/>
            <a:ext cx="254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mpd="sng" cap="flat">
            <a:solidFill>
              <a:srgbClr val="94A3B8">
                <a:alpha val="100000"/>
              </a:srgbClr>
            </a:solidFill>
            <a:prstDash val="dash"/>
            <a:round/>
            <a:headEnd type="none" w="lg" len="lg"/>
            <a:tailEnd type="arrow" w="lg" len="lg"/>
          </a:ln>
        </p:spPr>
      </p:cxnSp>
      <p:cxnSp>
        <p:nvCxnSpPr>
          <p:cNvPr name="Connector 22" id="22"/>
          <p:cNvCxnSpPr/>
          <p:nvPr/>
        </p:nvCxnSpPr>
        <p:spPr>
          <a:xfrm rot="-42969" flipH="false" flipV="false">
            <a:off x="5588040" y="4502150"/>
            <a:ext cx="1016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mpd="sng" cap="flat">
            <a:solidFill>
              <a:srgbClr val="94A3B8">
                <a:alpha val="100000"/>
              </a:srgbClr>
            </a:solidFill>
            <a:prstDash val="dash"/>
            <a:round/>
            <a:headEnd type="none" w="lg" len="lg"/>
            <a:tailEnd type="arrow" w="lg" len="lg"/>
          </a:ln>
        </p:spPr>
      </p:cxn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762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一键生成宠物Vlog</a:t>
            </a:r>
            <a:endParaRPr lang="en-US" sz="1100"/>
          </a:p>
        </p:txBody>
      </p:sp>
      <p:cxnSp>
        <p:nvCxnSpPr>
          <p:cNvPr name="Connector 3" id="3"/>
          <p:cNvCxnSpPr/>
          <p:nvPr/>
        </p:nvCxnSpPr>
        <p:spPr>
          <a:xfrm rot="-4092" flipH="false" flipV="false">
            <a:off x="762004" y="12128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DDE2E8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4" id="4"/>
          <p:cNvSpPr/>
          <p:nvPr/>
        </p:nvSpPr>
        <p:spPr>
          <a:xfrm rot="0" flipH="false" flipV="false">
            <a:off x="762000" y="1524000"/>
            <a:ext cx="5334000" cy="558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AI将繁琐的剪辑工作自动化，让我们能轻松分享宠物的快乐。</a:t>
            </a:r>
            <a:endParaRPr lang="en-US" sz="1100"/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762000" y="2286000"/>
            <a:ext cx="355600" cy="35560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 flipH="false" flipV="false">
            <a:off x="1320800" y="2311400"/>
            <a:ext cx="4826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素材捕捉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1320800" y="2667000"/>
            <a:ext cx="4826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智能摄像头自动记录宠物的可爱、搞笑瞬间。</a:t>
            </a:r>
            <a:endParaRPr lang="en-US" sz="1100"/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762000" y="3403600"/>
            <a:ext cx="355600" cy="3556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 flipH="false" flipV="false">
            <a:off x="1320800" y="3429000"/>
            <a:ext cx="4826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AI筛选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1320800" y="3784600"/>
            <a:ext cx="4826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AI大模型分析连续帧，筛选出最精彩的片段。</a:t>
            </a:r>
            <a:endParaRPr lang="en-US" sz="1100"/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762000" y="4521200"/>
            <a:ext cx="355600" cy="355600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0" flipH="false" flipV="false">
            <a:off x="1320800" y="4546600"/>
            <a:ext cx="4826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智能剪辑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 rot="0" flipH="false" flipV="false">
            <a:off x="1320800" y="4902200"/>
            <a:ext cx="4826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自动剪辑、配乐、添加特效和字幕。</a:t>
            </a:r>
            <a:endParaRPr lang="en-US" sz="1100"/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0" flipH="false" flipV="false">
            <a:off x="762000" y="5638800"/>
            <a:ext cx="355600" cy="355600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rot="0" flipH="false" flipV="false">
            <a:off x="1320800" y="5664200"/>
            <a:ext cx="4826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分享传播</a:t>
            </a:r>
            <a:endParaRPr lang="en-US" sz="1100"/>
          </a:p>
        </p:txBody>
      </p:sp>
      <p:cxnSp>
        <p:nvCxnSpPr>
          <p:cNvPr name="Connector 16" id="16"/>
          <p:cNvCxnSpPr/>
          <p:nvPr/>
        </p:nvCxnSpPr>
        <p:spPr>
          <a:xfrm rot="5390177" flipH="false" flipV="false">
            <a:off x="3873500" y="3740159"/>
            <a:ext cx="4445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DDE2E8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rcRect l="0" r="0" t="7894" b="7894"/>
          <a:stretch>
            <a:fillRect/>
          </a:stretch>
        </p:blipFill>
        <p:spPr>
          <a:xfrm rot="0" flipH="false" flipV="false">
            <a:off x="6604000" y="1778000"/>
            <a:ext cx="4826000" cy="4064000"/>
          </a:xfrm>
          <a:prstGeom prst="roundRect">
            <a:avLst>
              <a:gd name="adj" fmla="val 3750"/>
            </a:avLst>
          </a:prstGeom>
          <a:noFill/>
          <a:ln w="25400" cmpd="sng" cap="flat">
            <a:noFill/>
            <a:prstDash val="solid"/>
            <a:round/>
          </a:ln>
          <a:effectLst>
            <a:outerShdw dir="2700000" dist="101600" blurRad="317500" algn="tl" rotWithShape="false">
              <a:srgbClr val="0A192F">
                <a:alpha val="10000"/>
              </a:srgbClr>
            </a:outerShdw>
          </a:effectLst>
        </p:spPr>
      </p:pic>
      <p:sp>
        <p:nvSpPr>
          <p:cNvPr name="AutoShape 18" id="18"/>
          <p:cNvSpPr/>
          <p:nvPr/>
        </p:nvSpPr>
        <p:spPr>
          <a:xfrm rot="0" flipH="false" flipV="false">
            <a:off x="6604000" y="5969000"/>
            <a:ext cx="4826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4748B"/>
                </a:solidFill>
                <a:latin typeface="Noto Sans SC"/>
                <a:ea typeface="Noto Sans SC"/>
                <a:cs typeface="Noto Sans SC"/>
                <a:sym typeface="Noto Sans SC"/>
              </a:rPr>
              <a:t>APP界面预览</a:t>
            </a:r>
            <a:endParaRPr lang="en-US" sz="1100"/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92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7620000" cy="558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总结与展望</a:t>
            </a:r>
            <a:endParaRPr lang="en-US" sz="1100"/>
          </a:p>
        </p:txBody>
      </p:sp>
      <p:cxnSp>
        <p:nvCxnSpPr>
          <p:cNvPr name="Connector 3" id="3"/>
          <p:cNvCxnSpPr/>
          <p:nvPr/>
        </p:nvCxnSpPr>
        <p:spPr>
          <a:xfrm rot="-4092" flipH="false" flipV="false">
            <a:off x="762004" y="12128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374151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762000" y="1524000"/>
            <a:ext cx="304800" cy="3048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 flipH="false" flipV="false">
            <a:off x="1219200" y="1524000"/>
            <a:ext cx="5080000" cy="3556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核心总结</a:t>
            </a:r>
            <a:endParaRPr lang="en-US" sz="1100"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1219200" y="1981200"/>
            <a:ext cx="10210800" cy="558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D1D5DB"/>
                </a:solidFill>
                <a:latin typeface="Noto Sans SC"/>
                <a:ea typeface="Noto Sans SC"/>
                <a:cs typeface="Noto Sans SC"/>
                <a:sym typeface="Noto Sans SC"/>
              </a:rPr>
              <a:t>AI技术正从健康、陪伴、行为、分享四个维度，全面重塑人与宠物的生活方式，让养宠更科学、更轻松、更有趣。</a:t>
            </a:r>
            <a:endParaRPr lang="en-US" sz="1100"/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762000" y="2844800"/>
            <a:ext cx="304800" cy="304800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 flipH="false" flipV="false">
            <a:off x="1219200" y="2844800"/>
            <a:ext cx="5080000" cy="3556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未来展望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1219200" y="3302000"/>
            <a:ext cx="10210800" cy="558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D1D5DB"/>
                </a:solidFill>
                <a:latin typeface="Noto Sans SC"/>
                <a:ea typeface="Noto Sans SC"/>
                <a:cs typeface="Noto Sans SC"/>
                <a:sym typeface="Noto Sans SC"/>
              </a:rPr>
              <a:t>未来，我们将探索更深度的人宠交互，构建一个真正“万物有灵且美”的智能宠物生态。</a:t>
            </a:r>
            <a:endParaRPr lang="en-US" sz="1100"/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r="0" t="39880" b="39880"/>
          <a:stretch>
            <a:fillRect/>
          </a:stretch>
        </p:blipFill>
        <p:spPr>
          <a:xfrm rot="0" flipH="false" flipV="false">
            <a:off x="762000" y="4064000"/>
            <a:ext cx="10668000" cy="2159000"/>
          </a:xfrm>
          <a:prstGeom prst="roundRect">
            <a:avLst>
              <a:gd name="adj" fmla="val 7058"/>
            </a:avLst>
          </a:prstGeom>
          <a:noFill/>
          <a:ln w="25400" cmpd="sng" cap="flat">
            <a:noFill/>
            <a:prstDash val="solid"/>
            <a:round/>
          </a:ln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9FA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0" b="0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alpha val="85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1016000" y="762000"/>
            <a:ext cx="762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2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背景与痛点：当爱遇上“两难”</a:t>
            </a:r>
            <a:endParaRPr lang="en-US" sz="1100"/>
          </a:p>
        </p:txBody>
      </p:sp>
      <p:cxnSp>
        <p:nvCxnSpPr>
          <p:cNvPr name="Connector 5" id="5"/>
          <p:cNvCxnSpPr/>
          <p:nvPr/>
        </p:nvCxnSpPr>
        <p:spPr>
          <a:xfrm rot="-4297" flipH="false" flipV="false">
            <a:off x="1016004" y="14541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6" id="6"/>
          <p:cNvSpPr/>
          <p:nvPr/>
        </p:nvSpPr>
        <p:spPr>
          <a:xfrm rot="0" flipH="false" flipV="false">
            <a:off x="1016000" y="1841500"/>
            <a:ext cx="4826000" cy="3556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时代背景 (The Background)</a:t>
            </a:r>
            <a:endParaRPr lang="en-US" sz="1100"/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1016000" y="2413000"/>
            <a:ext cx="304800" cy="304800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 flipH="false" flipV="false">
            <a:off x="1524000" y="2425700"/>
            <a:ext cx="4318000" cy="2794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宠物经济崛起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1524000" y="2794000"/>
            <a:ext cx="4318000" cy="5334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宠物成为家庭重要成员，市场规模持续扩大。</a:t>
            </a:r>
            <a:endParaRPr lang="en-US" sz="1100"/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0" flipH="false" flipV="false">
            <a:off x="1016000" y="3619500"/>
            <a:ext cx="304800" cy="304800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 flipH="false" flipV="false">
            <a:off x="1524000" y="3632200"/>
            <a:ext cx="4318000" cy="2794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养宠观念升级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 flipH="false" flipV="false">
            <a:off x="1524000" y="4000500"/>
            <a:ext cx="4318000" cy="5334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追求科学、健康、智能的养宠方式。</a:t>
            </a:r>
            <a:endParaRPr lang="en-US" sz="1100"/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0" flipH="false" flipV="false">
            <a:off x="1016000" y="4826000"/>
            <a:ext cx="304800" cy="304800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0" flipH="false" flipV="false">
            <a:off x="1524000" y="4838700"/>
            <a:ext cx="4318000" cy="2794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科技融入生活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 flipH="false" flipV="false">
            <a:off x="1524000" y="5207000"/>
            <a:ext cx="4318000" cy="5334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AI、物联网为解决养宠难题提供新可能。</a:t>
            </a:r>
            <a:endParaRPr lang="en-US" sz="1100"/>
          </a:p>
        </p:txBody>
      </p:sp>
      <p:cxnSp>
        <p:nvCxnSpPr>
          <p:cNvPr name="Connector 16" id="16"/>
          <p:cNvCxnSpPr/>
          <p:nvPr/>
        </p:nvCxnSpPr>
        <p:spPr>
          <a:xfrm rot="5388910" flipH="false" flipV="false">
            <a:off x="4127500" y="3803660"/>
            <a:ext cx="3937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E5E7EB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name="AutoShape 17" id="17"/>
          <p:cNvSpPr/>
          <p:nvPr/>
        </p:nvSpPr>
        <p:spPr>
          <a:xfrm rot="0" flipH="false" flipV="false">
            <a:off x="6604000" y="1841500"/>
            <a:ext cx="4826000" cy="3556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20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核心痛点 (The Pain Points)</a:t>
            </a:r>
            <a:endParaRPr lang="en-US" sz="1100"/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0" flipH="false" flipV="false">
            <a:off x="6604000" y="2438400"/>
            <a:ext cx="254000" cy="254000"/>
          </a:xfrm>
          <a:prstGeom prst="rect">
            <a:avLst/>
          </a:prstGeom>
        </p:spPr>
      </p:pic>
      <p:sp>
        <p:nvSpPr>
          <p:cNvPr name="AutoShape 19" id="19"/>
          <p:cNvSpPr/>
          <p:nvPr/>
        </p:nvSpPr>
        <p:spPr>
          <a:xfrm rot="0" flipH="false" flipV="false">
            <a:off x="7048500" y="2425700"/>
            <a:ext cx="4318000" cy="2794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健康预警滞后</a:t>
            </a:r>
            <a:endParaRPr lang="en-US" sz="1100"/>
          </a:p>
        </p:txBody>
      </p:sp>
      <p:sp>
        <p:nvSpPr>
          <p:cNvPr name="AutoShape 20" id="20"/>
          <p:cNvSpPr/>
          <p:nvPr/>
        </p:nvSpPr>
        <p:spPr>
          <a:xfrm rot="0" flipH="false" flipV="false">
            <a:off x="7048500" y="2794000"/>
            <a:ext cx="4318000" cy="5334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难以察觉早期疾病信号，错过最佳治疗时机。</a:t>
            </a:r>
            <a:endParaRPr lang="en-US" sz="1100"/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0" flipH="false" flipV="false">
            <a:off x="6604000" y="3581400"/>
            <a:ext cx="254000" cy="254000"/>
          </a:xfrm>
          <a:prstGeom prst="rect">
            <a:avLst/>
          </a:prstGeom>
        </p:spPr>
      </p:pic>
      <p:sp>
        <p:nvSpPr>
          <p:cNvPr name="AutoShape 22" id="22"/>
          <p:cNvSpPr/>
          <p:nvPr/>
        </p:nvSpPr>
        <p:spPr>
          <a:xfrm rot="0" flipH="false" flipV="false">
            <a:off x="7048500" y="3568700"/>
            <a:ext cx="4318000" cy="2794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有效陪伴缺失</a:t>
            </a:r>
            <a:endParaRPr lang="en-US" sz="1100"/>
          </a:p>
        </p:txBody>
      </p:sp>
      <p:sp>
        <p:nvSpPr>
          <p:cNvPr name="AutoShape 23" id="23"/>
          <p:cNvSpPr/>
          <p:nvPr/>
        </p:nvSpPr>
        <p:spPr>
          <a:xfrm rot="0" flipH="false" flipV="false">
            <a:off x="7048500" y="3937000"/>
            <a:ext cx="4318000" cy="5334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工作繁忙，宠物孤独焦虑，缺乏情感交流。</a:t>
            </a:r>
            <a:endParaRPr lang="en-US" sz="1100"/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0" flipH="false" flipV="false">
            <a:off x="6604000" y="4724400"/>
            <a:ext cx="254000" cy="254000"/>
          </a:xfrm>
          <a:prstGeom prst="rect">
            <a:avLst/>
          </a:prstGeom>
        </p:spPr>
      </p:pic>
      <p:sp>
        <p:nvSpPr>
          <p:cNvPr name="AutoShape 25" id="25"/>
          <p:cNvSpPr/>
          <p:nvPr/>
        </p:nvSpPr>
        <p:spPr>
          <a:xfrm rot="0" flipH="false" flipV="false">
            <a:off x="7048500" y="4711700"/>
            <a:ext cx="4318000" cy="2794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行为解读困难</a:t>
            </a:r>
            <a:endParaRPr lang="en-US" sz="1100"/>
          </a:p>
        </p:txBody>
      </p:sp>
      <p:sp>
        <p:nvSpPr>
          <p:cNvPr name="AutoShape 26" id="26"/>
          <p:cNvSpPr/>
          <p:nvPr/>
        </p:nvSpPr>
        <p:spPr>
          <a:xfrm rot="0" flipH="false" flipV="false">
            <a:off x="7048500" y="5080000"/>
            <a:ext cx="4318000" cy="5334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400">
                <a:solidFill>
                  <a:srgbClr val="374151"/>
                </a:solidFill>
                <a:latin typeface="Noto Sans SC"/>
                <a:ea typeface="Noto Sans SC"/>
                <a:cs typeface="Noto Sans SC"/>
                <a:sym typeface="Noto Sans SC"/>
              </a:rPr>
              <a:t>对宠物异常行为困惑无助，缺乏科学引导。</a:t>
            </a:r>
            <a:endParaRPr lang="en-US" sz="1100"/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7746" b="7746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>
              <a:alpha val="4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1016000" y="2413000"/>
            <a:ext cx="10160000" cy="889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5588000" y="3556000"/>
            <a:ext cx="1016000" cy="50800"/>
          </a:xfrm>
          <a:prstGeom prst="roundRect">
            <a:avLst>
              <a:gd name="adj" fmla="val 0"/>
            </a:avLst>
          </a:prstGeom>
          <a:solidFill>
            <a:srgbClr val="FF6F00">
              <a:alpha val="10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1016000" y="3860800"/>
            <a:ext cx="1016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2000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科技，让爱更懂你</a:t>
            </a:r>
            <a:endParaRPr lang="en-US" sz="1100"/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6190112"/>
            <a:ext cx="1524000" cy="6678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21875" b="21875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FFFFFF">
              <a:alpha val="85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762000" y="508000"/>
            <a:ext cx="5080000" cy="558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A192F"/>
                </a:solidFill>
                <a:latin typeface="Poppins"/>
                <a:ea typeface="Poppins"/>
                <a:cs typeface="Poppins"/>
                <a:sym typeface="Poppins"/>
              </a:rPr>
              <a:t>CONTENTS</a:t>
            </a:r>
            <a:endParaRPr lang="en-US" sz="1100"/>
          </a:p>
        </p:txBody>
      </p:sp>
      <p:cxnSp>
        <p:nvCxnSpPr>
          <p:cNvPr name="Connector 5" id="5"/>
          <p:cNvCxnSpPr/>
          <p:nvPr/>
        </p:nvCxnSpPr>
        <p:spPr>
          <a:xfrm rot="-4097" flipH="false" flipV="false">
            <a:off x="762004" y="1263650"/>
            <a:ext cx="106553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E5E7EB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6" id="6"/>
          <p:cNvSpPr/>
          <p:nvPr/>
        </p:nvSpPr>
        <p:spPr>
          <a:xfrm rot="0" flipH="false" flipV="false">
            <a:off x="762000" y="1651000"/>
            <a:ext cx="5080000" cy="1905000"/>
          </a:xfrm>
          <a:prstGeom prst="roundRect">
            <a:avLst>
              <a:gd name="adj" fmla="val 5333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5E7EB">
                <a:alpha val="100000"/>
              </a:srgbClr>
            </a:solidFill>
            <a:prstDash val="solid"/>
            <a:round/>
          </a:ln>
          <a:effectLst>
            <a:outerShdw dir="5400000" dist="63500" blurRad="1905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1016000" y="1905000"/>
            <a:ext cx="406400" cy="406400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 flipH="false" flipV="false">
            <a:off x="1625600" y="1905000"/>
            <a:ext cx="4064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0A192F"/>
                </a:solidFill>
                <a:latin typeface="Poppins"/>
                <a:ea typeface="Poppins"/>
                <a:cs typeface="Poppins"/>
                <a:sym typeface="Poppins"/>
              </a:rPr>
              <a:t>01 健康卫士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1625600" y="2362200"/>
            <a:ext cx="4064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B7280"/>
                </a:solidFill>
                <a:latin typeface="Poppins"/>
                <a:ea typeface="Poppins"/>
                <a:cs typeface="Poppins"/>
                <a:sym typeface="Poppins"/>
              </a:rPr>
              <a:t>AI驱动的健康与疾病诊断</a:t>
            </a:r>
            <a:endParaRPr lang="en-US" sz="1100"/>
          </a:p>
        </p:txBody>
      </p:sp>
      <p:sp>
        <p:nvSpPr>
          <p:cNvPr name="AutoShape 10" id="10"/>
          <p:cNvSpPr/>
          <p:nvPr/>
        </p:nvSpPr>
        <p:spPr>
          <a:xfrm rot="0" flipH="false" flipV="false">
            <a:off x="6350000" y="1651000"/>
            <a:ext cx="5080000" cy="1905000"/>
          </a:xfrm>
          <a:prstGeom prst="roundRect">
            <a:avLst>
              <a:gd name="adj" fmla="val 5333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5E7EB">
                <a:alpha val="100000"/>
              </a:srgbClr>
            </a:solidFill>
            <a:prstDash val="solid"/>
            <a:round/>
          </a:ln>
          <a:effectLst>
            <a:outerShdw dir="5400000" dist="63500" blurRad="1905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0" flipH="false" flipV="false">
            <a:off x="6604000" y="1905000"/>
            <a:ext cx="406400" cy="406400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0" flipH="false" flipV="false">
            <a:off x="7213600" y="1905000"/>
            <a:ext cx="4064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0A192F"/>
                </a:solidFill>
                <a:latin typeface="Poppins"/>
                <a:ea typeface="Poppins"/>
                <a:cs typeface="Poppins"/>
                <a:sym typeface="Poppins"/>
              </a:rPr>
              <a:t>02 智能伙伴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 rot="0" flipH="false" flipV="false">
            <a:off x="7213600" y="2362200"/>
            <a:ext cx="4064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B7280"/>
                </a:solidFill>
                <a:latin typeface="Poppins"/>
                <a:ea typeface="Poppins"/>
                <a:cs typeface="Poppins"/>
                <a:sym typeface="Poppins"/>
              </a:rPr>
              <a:t>全天候自动陪伴系统</a:t>
            </a:r>
            <a:endParaRPr lang="en-US" sz="1100"/>
          </a:p>
        </p:txBody>
      </p:sp>
      <p:sp>
        <p:nvSpPr>
          <p:cNvPr name="AutoShape 14" id="14"/>
          <p:cNvSpPr/>
          <p:nvPr/>
        </p:nvSpPr>
        <p:spPr>
          <a:xfrm rot="0" flipH="false" flipV="false">
            <a:off x="762000" y="3810000"/>
            <a:ext cx="5080000" cy="1905000"/>
          </a:xfrm>
          <a:prstGeom prst="roundRect">
            <a:avLst>
              <a:gd name="adj" fmla="val 5333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5E7EB">
                <a:alpha val="100000"/>
              </a:srgbClr>
            </a:solidFill>
            <a:prstDash val="solid"/>
            <a:round/>
          </a:ln>
          <a:effectLst>
            <a:outerShdw dir="5400000" dist="63500" blurRad="1905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0" flipH="false" flipV="false">
            <a:off x="1016000" y="4064000"/>
            <a:ext cx="406400" cy="406400"/>
          </a:xfrm>
          <a:prstGeom prst="rect">
            <a:avLst/>
          </a:prstGeom>
        </p:spPr>
      </p:pic>
      <p:sp>
        <p:nvSpPr>
          <p:cNvPr name="AutoShape 16" id="16"/>
          <p:cNvSpPr/>
          <p:nvPr/>
        </p:nvSpPr>
        <p:spPr>
          <a:xfrm rot="0" flipH="false" flipV="false">
            <a:off x="1625600" y="4064000"/>
            <a:ext cx="4064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0A192F"/>
                </a:solidFill>
                <a:latin typeface="Poppins"/>
                <a:ea typeface="Poppins"/>
                <a:cs typeface="Poppins"/>
                <a:sym typeface="Poppins"/>
              </a:rPr>
              <a:t>03 行为分析师</a:t>
            </a:r>
            <a:endParaRPr lang="en-US" sz="1100"/>
          </a:p>
        </p:txBody>
      </p:sp>
      <p:sp>
        <p:nvSpPr>
          <p:cNvPr name="AutoShape 17" id="17"/>
          <p:cNvSpPr/>
          <p:nvPr/>
        </p:nvSpPr>
        <p:spPr>
          <a:xfrm rot="0" flipH="false" flipV="false">
            <a:off x="1625600" y="4521200"/>
            <a:ext cx="4064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B7280"/>
                </a:solidFill>
                <a:latin typeface="Poppins"/>
                <a:ea typeface="Poppins"/>
                <a:cs typeface="Poppins"/>
                <a:sym typeface="Poppins"/>
              </a:rPr>
              <a:t>宠物行为的深度解读与引导</a:t>
            </a:r>
            <a:endParaRPr lang="en-US" sz="1100"/>
          </a:p>
        </p:txBody>
      </p:sp>
      <p:sp>
        <p:nvSpPr>
          <p:cNvPr name="AutoShape 18" id="18"/>
          <p:cNvSpPr/>
          <p:nvPr/>
        </p:nvSpPr>
        <p:spPr>
          <a:xfrm rot="0" flipH="false" flipV="false">
            <a:off x="6350000" y="3810000"/>
            <a:ext cx="5080000" cy="1905000"/>
          </a:xfrm>
          <a:prstGeom prst="roundRect">
            <a:avLst>
              <a:gd name="adj" fmla="val 5333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5E7EB">
                <a:alpha val="100000"/>
              </a:srgbClr>
            </a:solidFill>
            <a:prstDash val="solid"/>
            <a:round/>
          </a:ln>
          <a:effectLst>
            <a:outerShdw dir="5400000" dist="63500" blurRad="1905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0" flipH="false" flipV="false">
            <a:off x="6604000" y="4064000"/>
            <a:ext cx="406400" cy="406400"/>
          </a:xfrm>
          <a:prstGeom prst="rect">
            <a:avLst/>
          </a:prstGeom>
        </p:spPr>
      </p:pic>
      <p:sp>
        <p:nvSpPr>
          <p:cNvPr name="AutoShape 20" id="20"/>
          <p:cNvSpPr/>
          <p:nvPr/>
        </p:nvSpPr>
        <p:spPr>
          <a:xfrm rot="0" flipH="false" flipV="false">
            <a:off x="7213600" y="4064000"/>
            <a:ext cx="4064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800">
                <a:solidFill>
                  <a:srgbClr val="0A192F"/>
                </a:solidFill>
                <a:latin typeface="Poppins"/>
                <a:ea typeface="Poppins"/>
                <a:cs typeface="Poppins"/>
                <a:sym typeface="Poppins"/>
              </a:rPr>
              <a:t>04 时光收藏家</a:t>
            </a:r>
            <a:endParaRPr lang="en-US" sz="1100"/>
          </a:p>
        </p:txBody>
      </p:sp>
      <p:sp>
        <p:nvSpPr>
          <p:cNvPr name="AutoShape 21" id="21"/>
          <p:cNvSpPr/>
          <p:nvPr/>
        </p:nvSpPr>
        <p:spPr>
          <a:xfrm rot="0" flipH="false" flipV="false">
            <a:off x="7213600" y="4521200"/>
            <a:ext cx="4064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6B7280"/>
                </a:solidFill>
                <a:latin typeface="Poppins"/>
                <a:ea typeface="Poppins"/>
                <a:cs typeface="Poppins"/>
                <a:sym typeface="Poppins"/>
              </a:rPr>
              <a:t>AI生成的宠物精彩瞬间集锦</a:t>
            </a:r>
            <a:endParaRPr lang="en-US" sz="1100"/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21875" b="21875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>
              <a:alpha val="5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1016000" y="2413000"/>
            <a:ext cx="10160000" cy="889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54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01 健康卫士</a:t>
            </a:r>
            <a:endParaRPr lang="en-US" sz="1100"/>
          </a:p>
        </p:txBody>
      </p:sp>
      <p:sp>
        <p:nvSpPr>
          <p:cNvPr name="AutoShape 5" id="5"/>
          <p:cNvSpPr/>
          <p:nvPr/>
        </p:nvSpPr>
        <p:spPr>
          <a:xfrm rot="0" flipH="false" flipV="false">
            <a:off x="5588000" y="3492500"/>
            <a:ext cx="1016000" cy="50800"/>
          </a:xfrm>
          <a:prstGeom prst="roundRect">
            <a:avLst>
              <a:gd name="adj" fmla="val 0"/>
            </a:avLst>
          </a:prstGeom>
          <a:solidFill>
            <a:srgbClr val="00BFA5">
              <a:alpha val="100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6" id="6"/>
          <p:cNvSpPr/>
          <p:nvPr/>
        </p:nvSpPr>
        <p:spPr>
          <a:xfrm rot="0" flipH="false" flipV="false">
            <a:off x="1016000" y="3746500"/>
            <a:ext cx="1016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2000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AI驱动的健康与疾病诊断</a:t>
            </a:r>
            <a:endParaRPr lang="en-US" sz="1100"/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1016000" y="762000"/>
            <a:ext cx="762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2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健康诊断：设备与AI交互流程</a:t>
            </a:r>
            <a:endParaRPr lang="en-US" sz="1100"/>
          </a:p>
        </p:txBody>
      </p:sp>
      <p:cxnSp>
        <p:nvCxnSpPr>
          <p:cNvPr name="Connector 3" id="3"/>
          <p:cNvCxnSpPr/>
          <p:nvPr/>
        </p:nvCxnSpPr>
        <p:spPr>
          <a:xfrm rot="-4297" flipH="false" flipV="false">
            <a:off x="1016004" y="14541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CBD5E1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4" id="4"/>
          <p:cNvSpPr/>
          <p:nvPr/>
        </p:nvSpPr>
        <p:spPr>
          <a:xfrm rot="0" flipH="false" flipV="false">
            <a:off x="1016000" y="1778000"/>
            <a:ext cx="2794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25400" cmpd="sng" cap="flat">
            <a:solidFill>
              <a:srgbClr val="FF6F00">
                <a:alpha val="10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219200" y="1981200"/>
            <a:ext cx="304800" cy="30480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 flipH="false" flipV="false">
            <a:off x="1625600" y="1981200"/>
            <a:ext cx="2032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感知层 (设备)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1219200" y="2413000"/>
            <a:ext cx="2387600" cy="558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3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采集运动、饮食、排泄、体态等多维度数据。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4699000" y="1778000"/>
            <a:ext cx="2794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25400" cmpd="sng" cap="flat">
            <a:solidFill>
              <a:srgbClr val="0A192F">
                <a:alpha val="10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4902200" y="1981200"/>
            <a:ext cx="304800" cy="304800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 flipH="false" flipV="false">
            <a:off x="5308600" y="1981200"/>
            <a:ext cx="2032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传输层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 flipH="false" flipV="false">
            <a:off x="4902200" y="2413000"/>
            <a:ext cx="2387600" cy="558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3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Wi-Fi/蓝牙加密上传数据至云端服务器。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 flipH="false" flipV="false">
            <a:off x="8382000" y="1778000"/>
            <a:ext cx="2794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25400" cmpd="sng" cap="flat">
            <a:solidFill>
              <a:srgbClr val="00BFA5">
                <a:alpha val="10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8585200" y="1981200"/>
            <a:ext cx="304800" cy="304800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0" flipH="false" flipV="false">
            <a:off x="8991600" y="1981200"/>
            <a:ext cx="2032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分析层 (AI)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 flipH="false" flipV="false">
            <a:off x="8585200" y="2413000"/>
            <a:ext cx="2387600" cy="558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3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融合数据，对比健康基线，识别异常模式。</a:t>
            </a:r>
            <a:endParaRPr lang="en-US" sz="1100"/>
          </a:p>
        </p:txBody>
      </p:sp>
      <p:sp>
        <p:nvSpPr>
          <p:cNvPr name="AutoShape 16" id="16"/>
          <p:cNvSpPr/>
          <p:nvPr/>
        </p:nvSpPr>
        <p:spPr>
          <a:xfrm rot="0" flipH="false" flipV="false">
            <a:off x="1016000" y="3556000"/>
            <a:ext cx="2794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25400" cmpd="sng" cap="flat">
            <a:solidFill>
              <a:srgbClr val="00BFA5">
                <a:alpha val="10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0" flipH="false" flipV="false">
            <a:off x="1219200" y="3759200"/>
            <a:ext cx="304800" cy="304800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0" flipH="false" flipV="false">
            <a:off x="1625600" y="3759200"/>
            <a:ext cx="2032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决策层 (AI)</a:t>
            </a:r>
            <a:endParaRPr lang="en-US" sz="1100"/>
          </a:p>
        </p:txBody>
      </p:sp>
      <p:sp>
        <p:nvSpPr>
          <p:cNvPr name="AutoShape 19" id="19"/>
          <p:cNvSpPr/>
          <p:nvPr/>
        </p:nvSpPr>
        <p:spPr>
          <a:xfrm rot="0" flipH="false" flipV="false">
            <a:off x="1219200" y="4191000"/>
            <a:ext cx="2387600" cy="558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3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判断健康状况，识别疾病风险，生成报告。</a:t>
            </a:r>
            <a:endParaRPr lang="en-US" sz="1100"/>
          </a:p>
        </p:txBody>
      </p:sp>
      <p:sp>
        <p:nvSpPr>
          <p:cNvPr name="AutoShape 20" id="20"/>
          <p:cNvSpPr/>
          <p:nvPr/>
        </p:nvSpPr>
        <p:spPr>
          <a:xfrm rot="0" flipH="false" flipV="false">
            <a:off x="4699000" y="3556000"/>
            <a:ext cx="2794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25400" cmpd="sng" cap="flat">
            <a:solidFill>
              <a:srgbClr val="0A192F">
                <a:alpha val="10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0" flipH="false" flipV="false">
            <a:off x="4902200" y="3759200"/>
            <a:ext cx="304800" cy="304800"/>
          </a:xfrm>
          <a:prstGeom prst="rect">
            <a:avLst/>
          </a:prstGeom>
        </p:spPr>
      </p:pic>
      <p:sp>
        <p:nvSpPr>
          <p:cNvPr name="AutoShape 22" id="22"/>
          <p:cNvSpPr/>
          <p:nvPr/>
        </p:nvSpPr>
        <p:spPr>
          <a:xfrm rot="0" flipH="false" flipV="false">
            <a:off x="5308600" y="3759200"/>
            <a:ext cx="2032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执行层</a:t>
            </a:r>
            <a:endParaRPr lang="en-US" sz="1100"/>
          </a:p>
        </p:txBody>
      </p:sp>
      <p:sp>
        <p:nvSpPr>
          <p:cNvPr name="AutoShape 23" id="23"/>
          <p:cNvSpPr/>
          <p:nvPr/>
        </p:nvSpPr>
        <p:spPr>
          <a:xfrm rot="0" flipH="false" flipV="false">
            <a:off x="4902200" y="4191000"/>
            <a:ext cx="2387600" cy="558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3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APP推送报告、预警和专业建议。</a:t>
            </a:r>
            <a:endParaRPr lang="en-US" sz="1100"/>
          </a:p>
        </p:txBody>
      </p:sp>
      <p:sp>
        <p:nvSpPr>
          <p:cNvPr name="AutoShape 24" id="24"/>
          <p:cNvSpPr/>
          <p:nvPr/>
        </p:nvSpPr>
        <p:spPr>
          <a:xfrm rot="0" flipH="false" flipV="false">
            <a:off x="8382000" y="3556000"/>
            <a:ext cx="2794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25400" cmpd="sng" cap="flat">
            <a:solidFill>
              <a:srgbClr val="0A192F">
                <a:alpha val="100000"/>
              </a:srgbClr>
            </a:solidFill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0" flipH="false" flipV="false">
            <a:off x="8585200" y="3759200"/>
            <a:ext cx="304800" cy="304800"/>
          </a:xfrm>
          <a:prstGeom prst="rect">
            <a:avLst/>
          </a:prstGeom>
        </p:spPr>
      </p:pic>
      <p:sp>
        <p:nvSpPr>
          <p:cNvPr name="AutoShape 26" id="26"/>
          <p:cNvSpPr/>
          <p:nvPr/>
        </p:nvSpPr>
        <p:spPr>
          <a:xfrm rot="0" flipH="false" flipV="false">
            <a:off x="8991600" y="3759200"/>
            <a:ext cx="2032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未来：闭环控制</a:t>
            </a:r>
            <a:endParaRPr lang="en-US" sz="1100"/>
          </a:p>
        </p:txBody>
      </p:sp>
      <p:sp>
        <p:nvSpPr>
          <p:cNvPr name="AutoShape 27" id="27"/>
          <p:cNvSpPr/>
          <p:nvPr/>
        </p:nvSpPr>
        <p:spPr>
          <a:xfrm rot="0" flipH="false" flipV="false">
            <a:off x="8585200" y="4191000"/>
            <a:ext cx="2387600" cy="558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3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AI直接向设备发送指令，自动调整喂食量等。</a:t>
            </a:r>
            <a:endParaRPr lang="en-US" sz="1100"/>
          </a:p>
        </p:txBody>
      </p:sp>
      <p:cxnSp>
        <p:nvCxnSpPr>
          <p:cNvPr name="Connector 28" id="28"/>
          <p:cNvCxnSpPr/>
          <p:nvPr/>
        </p:nvCxnSpPr>
        <p:spPr>
          <a:xfrm rot="-4297" flipH="false" flipV="false">
            <a:off x="1016004" y="53276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CBD5E1">
                <a:alpha val="100000"/>
              </a:srgbClr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name="Picture 29" id="2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0" flipH="false" flipV="false">
            <a:off x="1016000" y="5588000"/>
            <a:ext cx="254000" cy="254000"/>
          </a:xfrm>
          <a:prstGeom prst="rect">
            <a:avLst/>
          </a:prstGeom>
        </p:spPr>
      </p:pic>
      <p:sp>
        <p:nvSpPr>
          <p:cNvPr name="AutoShape 30" id="30"/>
          <p:cNvSpPr/>
          <p:nvPr/>
        </p:nvSpPr>
        <p:spPr>
          <a:xfrm rot="0" flipH="false" flipV="false">
            <a:off x="1397000" y="5588000"/>
            <a:ext cx="9652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通过端到端的智能交互，实现从数据采集到健康干预的全链路闭环管理。</a:t>
            </a:r>
            <a:endParaRPr lang="en-US" sz="1100"/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762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全方位的数据采集</a:t>
            </a:r>
            <a:endParaRPr lang="en-US" sz="1100"/>
          </a:p>
        </p:txBody>
      </p:sp>
      <p:cxnSp>
        <p:nvCxnSpPr>
          <p:cNvPr name="Connector 3" id="3"/>
          <p:cNvCxnSpPr/>
          <p:nvPr/>
        </p:nvCxnSpPr>
        <p:spPr>
          <a:xfrm rot="-4092" flipH="false" flipV="false">
            <a:off x="762004" y="12128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CBD5E1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4" id="4"/>
          <p:cNvSpPr/>
          <p:nvPr/>
        </p:nvSpPr>
        <p:spPr>
          <a:xfrm rot="0" flipH="false" flipV="false">
            <a:off x="762000" y="1524000"/>
            <a:ext cx="3352800" cy="2159000"/>
          </a:xfrm>
          <a:prstGeom prst="roundRect">
            <a:avLst>
              <a:gd name="adj" fmla="val 4705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2E8F0">
                <a:alpha val="100000"/>
              </a:srgbClr>
            </a:solidFill>
            <a:prstDash val="solid"/>
            <a:round/>
          </a:ln>
          <a:effectLst>
            <a:outerShdw dir="54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r="0" t="32954" b="32954"/>
          <a:stretch>
            <a:fillRect/>
          </a:stretch>
        </p:blipFill>
        <p:spPr>
          <a:xfrm rot="0" flipH="false" flipV="false">
            <a:off x="762000" y="1524000"/>
            <a:ext cx="3352800" cy="1143000"/>
          </a:xfrm>
          <a:prstGeom prst="roundRect">
            <a:avLst>
              <a:gd name="adj" fmla="val 8888"/>
            </a:avLst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0" flipH="false" flipV="false">
            <a:off x="965200" y="2819400"/>
            <a:ext cx="254000" cy="254000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 flipH="false" flipV="false">
            <a:off x="1320800" y="2819400"/>
            <a:ext cx="2286000" cy="2794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智能项圈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965200" y="3200400"/>
            <a:ext cx="2946400" cy="254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64748B"/>
                </a:solidFill>
                <a:latin typeface="Noto Sans SC"/>
                <a:ea typeface="Noto Sans SC"/>
                <a:cs typeface="Noto Sans SC"/>
                <a:sym typeface="Noto Sans SC"/>
              </a:rPr>
              <a:t>记录运动轨迹、睡眠与活动量</a:t>
            </a:r>
            <a:endParaRPr lang="en-US" sz="1100"/>
          </a:p>
        </p:txBody>
      </p:sp>
      <p:sp>
        <p:nvSpPr>
          <p:cNvPr name="AutoShape 9" id="9"/>
          <p:cNvSpPr/>
          <p:nvPr/>
        </p:nvSpPr>
        <p:spPr>
          <a:xfrm rot="0" flipH="false" flipV="false">
            <a:off x="4419600" y="1524000"/>
            <a:ext cx="3352800" cy="2159000"/>
          </a:xfrm>
          <a:prstGeom prst="roundRect">
            <a:avLst>
              <a:gd name="adj" fmla="val 4705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2E8F0">
                <a:alpha val="100000"/>
              </a:srgbClr>
            </a:solidFill>
            <a:prstDash val="solid"/>
            <a:round/>
          </a:ln>
          <a:effectLst>
            <a:outerShdw dir="54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r="0" t="32927" b="32927"/>
          <a:stretch>
            <a:fillRect/>
          </a:stretch>
        </p:blipFill>
        <p:spPr>
          <a:xfrm rot="0" flipH="false" flipV="false">
            <a:off x="4419600" y="1524000"/>
            <a:ext cx="3352800" cy="1143000"/>
          </a:xfrm>
          <a:prstGeom prst="roundRect">
            <a:avLst>
              <a:gd name="adj" fmla="val 8888"/>
            </a:avLst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4622800" y="2819400"/>
            <a:ext cx="254000" cy="254000"/>
          </a:xfrm>
          <a:prstGeom prst="rect">
            <a:avLst/>
          </a:prstGeom>
        </p:spPr>
      </p:pic>
      <p:sp>
        <p:nvSpPr>
          <p:cNvPr name="AutoShape 12" id="12"/>
          <p:cNvSpPr/>
          <p:nvPr/>
        </p:nvSpPr>
        <p:spPr>
          <a:xfrm rot="0" flipH="false" flipV="false">
            <a:off x="4978400" y="2819400"/>
            <a:ext cx="2286000" cy="2794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智能喂食器</a:t>
            </a:r>
            <a:endParaRPr lang="en-US" sz="1100"/>
          </a:p>
        </p:txBody>
      </p:sp>
      <p:sp>
        <p:nvSpPr>
          <p:cNvPr name="AutoShape 13" id="13"/>
          <p:cNvSpPr/>
          <p:nvPr/>
        </p:nvSpPr>
        <p:spPr>
          <a:xfrm rot="0" flipH="false" flipV="false">
            <a:off x="4622800" y="3200400"/>
            <a:ext cx="2946400" cy="254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64748B"/>
                </a:solidFill>
                <a:latin typeface="Noto Sans SC"/>
                <a:ea typeface="Noto Sans SC"/>
                <a:cs typeface="Noto Sans SC"/>
                <a:sym typeface="Noto Sans SC"/>
              </a:rPr>
              <a:t>精准记录喂食量与喂食间隔</a:t>
            </a:r>
            <a:endParaRPr lang="en-US" sz="1100"/>
          </a:p>
        </p:txBody>
      </p:sp>
      <p:sp>
        <p:nvSpPr>
          <p:cNvPr name="AutoShape 14" id="14"/>
          <p:cNvSpPr/>
          <p:nvPr/>
        </p:nvSpPr>
        <p:spPr>
          <a:xfrm rot="0" flipH="false" flipV="false">
            <a:off x="8077200" y="1524000"/>
            <a:ext cx="3352800" cy="2159000"/>
          </a:xfrm>
          <a:prstGeom prst="roundRect">
            <a:avLst>
              <a:gd name="adj" fmla="val 4705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2E8F0">
                <a:alpha val="100000"/>
              </a:srgbClr>
            </a:solidFill>
            <a:prstDash val="solid"/>
            <a:round/>
          </a:ln>
          <a:effectLst>
            <a:outerShdw dir="54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rcRect l="0" r="0" t="32954" b="32954"/>
          <a:stretch>
            <a:fillRect/>
          </a:stretch>
        </p:blipFill>
        <p:spPr>
          <a:xfrm rot="0" flipH="false" flipV="false">
            <a:off x="8077200" y="1524000"/>
            <a:ext cx="3352800" cy="1143000"/>
          </a:xfrm>
          <a:prstGeom prst="roundRect">
            <a:avLst>
              <a:gd name="adj" fmla="val 8888"/>
            </a:avLst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0" flipH="false" flipV="false">
            <a:off x="8280400" y="2819400"/>
            <a:ext cx="254000" cy="254000"/>
          </a:xfrm>
          <a:prstGeom prst="rect">
            <a:avLst/>
          </a:prstGeom>
        </p:spPr>
      </p:pic>
      <p:sp>
        <p:nvSpPr>
          <p:cNvPr name="AutoShape 17" id="17"/>
          <p:cNvSpPr/>
          <p:nvPr/>
        </p:nvSpPr>
        <p:spPr>
          <a:xfrm rot="0" flipH="false" flipV="false">
            <a:off x="8636000" y="2819400"/>
            <a:ext cx="2286000" cy="2794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智能猫砂盆</a:t>
            </a:r>
            <a:endParaRPr lang="en-US" sz="1100"/>
          </a:p>
        </p:txBody>
      </p:sp>
      <p:sp>
        <p:nvSpPr>
          <p:cNvPr name="AutoShape 18" id="18"/>
          <p:cNvSpPr/>
          <p:nvPr/>
        </p:nvSpPr>
        <p:spPr>
          <a:xfrm rot="0" flipH="false" flipV="false">
            <a:off x="8280400" y="3200400"/>
            <a:ext cx="2946400" cy="254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64748B"/>
                </a:solidFill>
                <a:latin typeface="Noto Sans SC"/>
                <a:ea typeface="Noto Sans SC"/>
                <a:cs typeface="Noto Sans SC"/>
                <a:sym typeface="Noto Sans SC"/>
              </a:rPr>
              <a:t>监测排便次数、形态与健康</a:t>
            </a:r>
            <a:endParaRPr lang="en-US" sz="1100"/>
          </a:p>
        </p:txBody>
      </p:sp>
      <p:sp>
        <p:nvSpPr>
          <p:cNvPr name="AutoShape 19" id="19"/>
          <p:cNvSpPr/>
          <p:nvPr/>
        </p:nvSpPr>
        <p:spPr>
          <a:xfrm rot="0" flipH="false" flipV="false">
            <a:off x="762000" y="3987800"/>
            <a:ext cx="3352800" cy="2159000"/>
          </a:xfrm>
          <a:prstGeom prst="roundRect">
            <a:avLst>
              <a:gd name="adj" fmla="val 4705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2E8F0">
                <a:alpha val="100000"/>
              </a:srgbClr>
            </a:solidFill>
            <a:prstDash val="solid"/>
            <a:round/>
          </a:ln>
          <a:effectLst>
            <a:outerShdw dir="54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rcRect l="0" r="0" t="32954" b="32954"/>
          <a:stretch>
            <a:fillRect/>
          </a:stretch>
        </p:blipFill>
        <p:spPr>
          <a:xfrm rot="0" flipH="false" flipV="false">
            <a:off x="762000" y="3987800"/>
            <a:ext cx="3352800" cy="1143000"/>
          </a:xfrm>
          <a:prstGeom prst="roundRect">
            <a:avLst>
              <a:gd name="adj" fmla="val 8888"/>
            </a:avLst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0" flipH="false" flipV="false">
            <a:off x="965200" y="5283200"/>
            <a:ext cx="254000" cy="254000"/>
          </a:xfrm>
          <a:prstGeom prst="rect">
            <a:avLst/>
          </a:prstGeom>
        </p:spPr>
      </p:pic>
      <p:sp>
        <p:nvSpPr>
          <p:cNvPr name="AutoShape 22" id="22"/>
          <p:cNvSpPr/>
          <p:nvPr/>
        </p:nvSpPr>
        <p:spPr>
          <a:xfrm rot="0" flipH="false" flipV="false">
            <a:off x="1320800" y="5283200"/>
            <a:ext cx="2286000" cy="2794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智能饮水机</a:t>
            </a:r>
            <a:endParaRPr lang="en-US" sz="1100"/>
          </a:p>
        </p:txBody>
      </p:sp>
      <p:sp>
        <p:nvSpPr>
          <p:cNvPr name="AutoShape 23" id="23"/>
          <p:cNvSpPr/>
          <p:nvPr/>
        </p:nvSpPr>
        <p:spPr>
          <a:xfrm rot="0" flipH="false" flipV="false">
            <a:off x="965200" y="5664200"/>
            <a:ext cx="2946400" cy="254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64748B"/>
                </a:solidFill>
                <a:latin typeface="Noto Sans SC"/>
                <a:ea typeface="Noto Sans SC"/>
                <a:cs typeface="Noto Sans SC"/>
                <a:sym typeface="Noto Sans SC"/>
              </a:rPr>
              <a:t>统计每日饮水量及饮水次数</a:t>
            </a:r>
            <a:endParaRPr lang="en-US" sz="1100"/>
          </a:p>
        </p:txBody>
      </p:sp>
      <p:sp>
        <p:nvSpPr>
          <p:cNvPr name="AutoShape 24" id="24"/>
          <p:cNvSpPr/>
          <p:nvPr/>
        </p:nvSpPr>
        <p:spPr>
          <a:xfrm rot="0" flipH="false" flipV="false">
            <a:off x="4419600" y="3987800"/>
            <a:ext cx="3352800" cy="2159000"/>
          </a:xfrm>
          <a:prstGeom prst="roundRect">
            <a:avLst>
              <a:gd name="adj" fmla="val 4705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2E8F0">
                <a:alpha val="100000"/>
              </a:srgbClr>
            </a:solidFill>
            <a:prstDash val="solid"/>
            <a:round/>
          </a:ln>
          <a:effectLst>
            <a:outerShdw dir="5400000" dist="508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rcRect l="0" r="0" t="32954" b="32954"/>
          <a:stretch>
            <a:fillRect/>
          </a:stretch>
        </p:blipFill>
        <p:spPr>
          <a:xfrm rot="0" flipH="false" flipV="false">
            <a:off x="4419600" y="3987800"/>
            <a:ext cx="3352800" cy="1143000"/>
          </a:xfrm>
          <a:prstGeom prst="roundRect">
            <a:avLst>
              <a:gd name="adj" fmla="val 8888"/>
            </a:avLst>
          </a:prstGeom>
          <a:noFill/>
          <a:ln w="25400" cmpd="sng" cap="flat">
            <a:noFill/>
            <a:prstDash val="solid"/>
            <a:round/>
          </a:ln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0" flipH="false" flipV="false">
            <a:off x="4622800" y="5283200"/>
            <a:ext cx="254000" cy="254000"/>
          </a:xfrm>
          <a:prstGeom prst="rect">
            <a:avLst/>
          </a:prstGeom>
        </p:spPr>
      </p:pic>
      <p:sp>
        <p:nvSpPr>
          <p:cNvPr name="AutoShape 27" id="27"/>
          <p:cNvSpPr/>
          <p:nvPr/>
        </p:nvSpPr>
        <p:spPr>
          <a:xfrm rot="0" flipH="false" flipV="false">
            <a:off x="4978400" y="5283200"/>
            <a:ext cx="2286000" cy="2794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智能摄像头</a:t>
            </a:r>
            <a:endParaRPr lang="en-US" sz="1100"/>
          </a:p>
        </p:txBody>
      </p:sp>
      <p:sp>
        <p:nvSpPr>
          <p:cNvPr name="AutoShape 28" id="28"/>
          <p:cNvSpPr/>
          <p:nvPr/>
        </p:nvSpPr>
        <p:spPr>
          <a:xfrm rot="0" flipH="false" flipV="false">
            <a:off x="4622800" y="5664200"/>
            <a:ext cx="2946400" cy="254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300">
                <a:solidFill>
                  <a:srgbClr val="64748B"/>
                </a:solidFill>
                <a:latin typeface="Noto Sans SC"/>
                <a:ea typeface="Noto Sans SC"/>
                <a:cs typeface="Noto Sans SC"/>
                <a:sym typeface="Noto Sans SC"/>
              </a:rPr>
              <a:t>观察体态、毛色与精神状态</a:t>
            </a:r>
            <a:endParaRPr lang="en-US" sz="1100"/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762000" y="508000"/>
            <a:ext cx="762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AI疾病预警流程</a:t>
            </a:r>
            <a:endParaRPr lang="en-US" sz="1100"/>
          </a:p>
        </p:txBody>
      </p:sp>
      <p:cxnSp>
        <p:nvCxnSpPr>
          <p:cNvPr name="Connector 3" id="3"/>
          <p:cNvCxnSpPr/>
          <p:nvPr/>
        </p:nvCxnSpPr>
        <p:spPr>
          <a:xfrm rot="-4092" flipH="false" flipV="false">
            <a:off x="762004" y="121285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CBD5E1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4" id="4"/>
          <p:cNvSpPr/>
          <p:nvPr/>
        </p:nvSpPr>
        <p:spPr>
          <a:xfrm rot="0" flipH="false" flipV="false">
            <a:off x="762000" y="1524000"/>
            <a:ext cx="3302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2E8F0">
                <a:alpha val="100000"/>
              </a:srgbClr>
            </a:solidFill>
            <a:prstDash val="solid"/>
            <a:round/>
          </a:ln>
          <a:effectLst>
            <a:outerShdw dir="5400000" dist="50800" blurRad="127000" algn="tl" rotWithShape="false">
              <a:srgbClr val="0A192F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016000" y="1778000"/>
            <a:ext cx="406400" cy="40640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 flipH="false" flipV="false">
            <a:off x="1625600" y="1828800"/>
            <a:ext cx="2286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数据采集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1625600" y="2184400"/>
            <a:ext cx="2286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3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各智能设备收集数据</a:t>
            </a:r>
            <a:endParaRPr lang="en-US" sz="1100"/>
          </a:p>
        </p:txBody>
      </p:sp>
      <p:sp>
        <p:nvSpPr>
          <p:cNvPr name="AutoShape 8" id="8"/>
          <p:cNvSpPr/>
          <p:nvPr/>
        </p:nvSpPr>
        <p:spPr>
          <a:xfrm rot="0" flipH="false" flipV="false">
            <a:off x="4445000" y="1524000"/>
            <a:ext cx="3302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2E8F0">
                <a:alpha val="100000"/>
              </a:srgbClr>
            </a:solidFill>
            <a:prstDash val="solid"/>
            <a:round/>
          </a:ln>
          <a:effectLst>
            <a:outerShdw dir="5400000" dist="50800" blurRad="127000" algn="tl" rotWithShape="false">
              <a:srgbClr val="0A192F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4699000" y="1778000"/>
            <a:ext cx="406400" cy="406400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 flipH="false" flipV="false">
            <a:off x="5308600" y="1828800"/>
            <a:ext cx="2286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数据上传</a:t>
            </a:r>
            <a:endParaRPr lang="en-US" sz="1100"/>
          </a:p>
        </p:txBody>
      </p:sp>
      <p:sp>
        <p:nvSpPr>
          <p:cNvPr name="AutoShape 11" id="11"/>
          <p:cNvSpPr/>
          <p:nvPr/>
        </p:nvSpPr>
        <p:spPr>
          <a:xfrm rot="0" flipH="false" flipV="false">
            <a:off x="5308600" y="2184400"/>
            <a:ext cx="2286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3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加密上传至云端AI模型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 flipH="false" flipV="false">
            <a:off x="8128000" y="1524000"/>
            <a:ext cx="3302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2E8F0">
                <a:alpha val="100000"/>
              </a:srgbClr>
            </a:solidFill>
            <a:prstDash val="solid"/>
            <a:round/>
          </a:ln>
          <a:effectLst>
            <a:outerShdw dir="5400000" dist="50800" blurRad="127000" algn="tl" rotWithShape="false">
              <a:srgbClr val="0A192F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8382000" y="1778000"/>
            <a:ext cx="406400" cy="406400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0" flipH="false" flipV="false">
            <a:off x="8991600" y="1828800"/>
            <a:ext cx="2286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AI分析</a:t>
            </a:r>
            <a:endParaRPr lang="en-US" sz="1100"/>
          </a:p>
        </p:txBody>
      </p:sp>
      <p:sp>
        <p:nvSpPr>
          <p:cNvPr name="AutoShape 15" id="15"/>
          <p:cNvSpPr/>
          <p:nvPr/>
        </p:nvSpPr>
        <p:spPr>
          <a:xfrm rot="0" flipH="false" flipV="false">
            <a:off x="8991600" y="2184400"/>
            <a:ext cx="2286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3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多维数据交叉分析</a:t>
            </a:r>
            <a:endParaRPr lang="en-US" sz="1100"/>
          </a:p>
        </p:txBody>
      </p:sp>
      <p:sp>
        <p:nvSpPr>
          <p:cNvPr name="AutoShape 16" id="16"/>
          <p:cNvSpPr/>
          <p:nvPr/>
        </p:nvSpPr>
        <p:spPr>
          <a:xfrm rot="0" flipH="false" flipV="false">
            <a:off x="762000" y="3302000"/>
            <a:ext cx="3302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2E8F0">
                <a:alpha val="100000"/>
              </a:srgbClr>
            </a:solidFill>
            <a:prstDash val="solid"/>
            <a:round/>
          </a:ln>
          <a:effectLst>
            <a:outerShdw dir="5400000" dist="50800" blurRad="127000" algn="tl" rotWithShape="false">
              <a:srgbClr val="0A192F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0" flipH="false" flipV="false">
            <a:off x="1016000" y="3556000"/>
            <a:ext cx="406400" cy="406400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rot="0" flipH="false" flipV="false">
            <a:off x="1625600" y="3606800"/>
            <a:ext cx="2286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异常检测</a:t>
            </a:r>
            <a:endParaRPr lang="en-US" sz="1100"/>
          </a:p>
        </p:txBody>
      </p:sp>
      <p:sp>
        <p:nvSpPr>
          <p:cNvPr name="AutoShape 19" id="19"/>
          <p:cNvSpPr/>
          <p:nvPr/>
        </p:nvSpPr>
        <p:spPr>
          <a:xfrm rot="0" flipH="false" flipV="false">
            <a:off x="1625600" y="3962400"/>
            <a:ext cx="2286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3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对比健康基线检测异常</a:t>
            </a:r>
            <a:endParaRPr lang="en-US" sz="1100"/>
          </a:p>
        </p:txBody>
      </p:sp>
      <p:sp>
        <p:nvSpPr>
          <p:cNvPr name="AutoShape 20" id="20"/>
          <p:cNvSpPr/>
          <p:nvPr/>
        </p:nvSpPr>
        <p:spPr>
          <a:xfrm rot="0" flipH="false" flipV="false">
            <a:off x="4445000" y="3302000"/>
            <a:ext cx="3302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2E8F0">
                <a:alpha val="100000"/>
              </a:srgbClr>
            </a:solidFill>
            <a:prstDash val="solid"/>
            <a:round/>
          </a:ln>
          <a:effectLst>
            <a:outerShdw dir="5400000" dist="50800" blurRad="127000" algn="tl" rotWithShape="false">
              <a:srgbClr val="0A192F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0" flipH="false" flipV="false">
            <a:off x="4699000" y="3556000"/>
            <a:ext cx="406400" cy="406400"/>
          </a:xfrm>
          <a:prstGeom prst="rect">
            <a:avLst/>
          </a:prstGeom>
        </p:spPr>
      </p:pic>
      <p:sp>
        <p:nvSpPr>
          <p:cNvPr name="AutoShape 22" id="22"/>
          <p:cNvSpPr/>
          <p:nvPr/>
        </p:nvSpPr>
        <p:spPr>
          <a:xfrm rot="0" flipH="false" flipV="false">
            <a:off x="5308600" y="3606800"/>
            <a:ext cx="2286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风险评估</a:t>
            </a:r>
            <a:endParaRPr lang="en-US" sz="1100"/>
          </a:p>
        </p:txBody>
      </p:sp>
      <p:sp>
        <p:nvSpPr>
          <p:cNvPr name="AutoShape 23" id="23"/>
          <p:cNvSpPr/>
          <p:nvPr/>
        </p:nvSpPr>
        <p:spPr>
          <a:xfrm rot="0" flipH="false" flipV="false">
            <a:off x="5308600" y="3962400"/>
            <a:ext cx="2286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3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评估健康风险等级</a:t>
            </a:r>
            <a:endParaRPr lang="en-US" sz="1100"/>
          </a:p>
        </p:txBody>
      </p:sp>
      <p:sp>
        <p:nvSpPr>
          <p:cNvPr name="AutoShape 24" id="24"/>
          <p:cNvSpPr/>
          <p:nvPr/>
        </p:nvSpPr>
        <p:spPr>
          <a:xfrm rot="0" flipH="false" flipV="false">
            <a:off x="8128000" y="3302000"/>
            <a:ext cx="3302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12700" cmpd="sng" cap="flat">
            <a:solidFill>
              <a:srgbClr val="E2E8F0">
                <a:alpha val="100000"/>
              </a:srgbClr>
            </a:solidFill>
            <a:prstDash val="solid"/>
            <a:round/>
          </a:ln>
          <a:effectLst>
            <a:outerShdw dir="5400000" dist="50800" blurRad="127000" algn="tl" rotWithShape="false">
              <a:srgbClr val="0A192F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0" flipH="false" flipV="false">
            <a:off x="8382000" y="3556000"/>
            <a:ext cx="406400" cy="406400"/>
          </a:xfrm>
          <a:prstGeom prst="rect">
            <a:avLst/>
          </a:prstGeom>
        </p:spPr>
      </p:pic>
      <p:sp>
        <p:nvSpPr>
          <p:cNvPr name="AutoShape 26" id="26"/>
          <p:cNvSpPr/>
          <p:nvPr/>
        </p:nvSpPr>
        <p:spPr>
          <a:xfrm rot="0" flipH="false" flipV="false">
            <a:off x="8991600" y="3606800"/>
            <a:ext cx="2286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预警推送</a:t>
            </a:r>
            <a:endParaRPr lang="en-US" sz="1100"/>
          </a:p>
        </p:txBody>
      </p:sp>
      <p:sp>
        <p:nvSpPr>
          <p:cNvPr name="AutoShape 27" id="27"/>
          <p:cNvSpPr/>
          <p:nvPr/>
        </p:nvSpPr>
        <p:spPr>
          <a:xfrm rot="0" flipH="false" flipV="false">
            <a:off x="8991600" y="3962400"/>
            <a:ext cx="2286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3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APP推送预警与建议</a:t>
            </a:r>
            <a:endParaRPr lang="en-US" sz="1100"/>
          </a:p>
        </p:txBody>
      </p:sp>
      <p:sp>
        <p:nvSpPr>
          <p:cNvPr name="AutoShape 28" id="28"/>
          <p:cNvSpPr/>
          <p:nvPr/>
        </p:nvSpPr>
        <p:spPr>
          <a:xfrm rot="0" flipH="false" flipV="false">
            <a:off x="762000" y="5130800"/>
            <a:ext cx="10668000" cy="812800"/>
          </a:xfrm>
          <a:prstGeom prst="roundRect">
            <a:avLst>
              <a:gd name="adj" fmla="val 12500"/>
            </a:avLst>
          </a:prstGeom>
          <a:solidFill>
            <a:srgbClr val="00BFA5">
              <a:alpha val="10000"/>
            </a:srgbClr>
          </a:solidFill>
          <a:ln w="12700" cmpd="sng" cap="flat">
            <a:solidFill>
              <a:srgbClr val="00BFA5">
                <a:alpha val="100000"/>
              </a:srgbClr>
            </a:solidFill>
            <a:prstDash val="dash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0" flipH="false" flipV="false">
            <a:off x="1016000" y="5384800"/>
            <a:ext cx="304800" cy="304800"/>
          </a:xfrm>
          <a:prstGeom prst="rect">
            <a:avLst/>
          </a:prstGeom>
        </p:spPr>
      </p:pic>
      <p:sp>
        <p:nvSpPr>
          <p:cNvPr name="AutoShape 30" id="30"/>
          <p:cNvSpPr/>
          <p:nvPr/>
        </p:nvSpPr>
        <p:spPr>
          <a:xfrm rot="0" flipH="false" flipV="false">
            <a:off x="1524000" y="5384800"/>
            <a:ext cx="9652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false" i="false" strike="noStrike" u="none" sz="14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例如，宠智灵AI模型可提前</a:t>
            </a:r>
            <a:r>
              <a:rPr lang="en-US" b="true" i="false" strike="noStrike" u="none" sz="1400">
                <a:solidFill>
                  <a:srgbClr val="00BFA5"/>
                </a:solidFill>
                <a:latin typeface="Noto Sans SC"/>
                <a:ea typeface="Noto Sans SC"/>
                <a:cs typeface="Noto Sans SC"/>
                <a:sym typeface="Noto Sans SC"/>
              </a:rPr>
              <a:t>3-4周</a:t>
            </a:r>
            <a:r>
              <a:rPr lang="en-US" b="false" i="false" strike="noStrike" u="none" sz="14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发现肾脏疾病风险，准确率高达</a:t>
            </a:r>
            <a:r>
              <a:rPr lang="en-US" b="true" i="false" strike="noStrike" u="none" sz="1400">
                <a:solidFill>
                  <a:srgbClr val="00BFA5"/>
                </a:solidFill>
                <a:latin typeface="Noto Sans SC"/>
                <a:ea typeface="Noto Sans SC"/>
                <a:cs typeface="Noto Sans SC"/>
                <a:sym typeface="Noto Sans SC"/>
              </a:rPr>
              <a:t>98.6%</a:t>
            </a:r>
            <a:endParaRPr lang="en-US" sz="1100"/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r="0" t="21875" b="21875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>
            <a:avLst/>
          </a:prstGeom>
          <a:noFill/>
          <a:ln w="25400" cmpd="sng" cap="flat">
            <a:noFill/>
            <a:prstDash val="solid"/>
            <a:round/>
          </a:ln>
        </p:spPr>
      </p:pic>
      <p:sp>
        <p:nvSpPr>
          <p:cNvPr name="AutoShape 3" id="3"/>
          <p:cNvSpPr/>
          <p:nvPr/>
        </p:nvSpPr>
        <p:spPr>
          <a:xfrm rot="0" flipH="false" flipV="false"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000000">
              <a:alpha val="45000"/>
            </a:srgbClr>
          </a:solidFill>
          <a:ln w="25400" cmpd="sng" cap="flat">
            <a:noFill/>
            <a:prstDash val="solid"/>
            <a:round/>
          </a:ln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sp>
        <p:nvSpPr>
          <p:cNvPr name="AutoShape 4" id="4"/>
          <p:cNvSpPr/>
          <p:nvPr/>
        </p:nvSpPr>
        <p:spPr>
          <a:xfrm rot="0" flipH="false" flipV="false">
            <a:off x="1016000" y="2413000"/>
            <a:ext cx="10160000" cy="762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true" i="false" strike="noStrike" u="none" sz="4800">
                <a:solidFill>
                  <a:srgbClr val="FFFFFF"/>
                </a:solidFill>
                <a:latin typeface="Noto Sans SC"/>
                <a:ea typeface="Noto Sans SC"/>
                <a:cs typeface="Noto Sans SC"/>
                <a:sym typeface="Noto Sans SC"/>
              </a:rPr>
              <a:t>02 智能伙伴</a:t>
            </a:r>
            <a:endParaRPr lang="en-US" sz="1100"/>
          </a:p>
        </p:txBody>
      </p:sp>
      <p:cxnSp>
        <p:nvCxnSpPr>
          <p:cNvPr name="Connector 5" id="5"/>
          <p:cNvCxnSpPr/>
          <p:nvPr/>
        </p:nvCxnSpPr>
        <p:spPr>
          <a:xfrm rot="-42969" flipH="false" flipV="false">
            <a:off x="5588040" y="3359150"/>
            <a:ext cx="1016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38100" cmpd="sng" cap="flat">
            <a:solidFill>
              <a:srgbClr val="FF6F00">
                <a:alpha val="100000"/>
              </a:srgbClr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name="AutoShape 6" id="6"/>
          <p:cNvSpPr/>
          <p:nvPr/>
        </p:nvSpPr>
        <p:spPr>
          <a:xfrm rot="0" flipH="false" flipV="false">
            <a:off x="1016000" y="3619500"/>
            <a:ext cx="10160000" cy="381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ctr" indent="0">
              <a:lnSpc>
                <a:spcPct val="125000"/>
              </a:lnSpc>
              <a:defRPr/>
            </a:pPr>
            <a:r>
              <a:rPr lang="en-US" b="false" i="false" strike="noStrike" u="none" sz="2200">
                <a:solidFill>
                  <a:srgbClr val="E5E7EB"/>
                </a:solidFill>
                <a:latin typeface="Noto Sans SC"/>
                <a:ea typeface="Noto Sans SC"/>
                <a:cs typeface="Noto Sans SC"/>
                <a:sym typeface="Noto Sans SC"/>
              </a:rPr>
              <a:t>全天候自动陪伴系统</a:t>
            </a:r>
            <a:endParaRPr lang="en-US" sz="1100"/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4F8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 flipH="false" flipV="false">
            <a:off x="1016000" y="762000"/>
            <a:ext cx="7620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ctr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32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自动陪伴：设备与AI交互流程</a:t>
            </a:r>
            <a:endParaRPr lang="en-US" sz="1100"/>
          </a:p>
        </p:txBody>
      </p:sp>
      <p:cxnSp>
        <p:nvCxnSpPr>
          <p:cNvPr name="Connector 3" id="3"/>
          <p:cNvCxnSpPr/>
          <p:nvPr/>
        </p:nvCxnSpPr>
        <p:spPr>
          <a:xfrm rot="-4297" flipH="false" flipV="false">
            <a:off x="1016004" y="1454150"/>
            <a:ext cx="10160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mpd="sng" cap="flat">
            <a:solidFill>
              <a:srgbClr val="CBD5E1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name="AutoShape 4" id="4"/>
          <p:cNvSpPr/>
          <p:nvPr/>
        </p:nvSpPr>
        <p:spPr>
          <a:xfrm rot="0" flipH="false" flipV="false">
            <a:off x="1016000" y="1778000"/>
            <a:ext cx="4826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25400" cmpd="sng" cap="flat">
            <a:solidFill>
              <a:srgbClr val="FF6F00">
                <a:alpha val="100000"/>
              </a:srgbClr>
            </a:solidFill>
            <a:prstDash val="solid"/>
            <a:round/>
          </a:ln>
          <a:effectLst>
            <a:outerShdw dir="5400000" dist="635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0" flipH="false" flipV="false">
            <a:off x="1270000" y="1981200"/>
            <a:ext cx="406400" cy="406400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 flipH="false" flipV="false">
            <a:off x="1879600" y="2006600"/>
            <a:ext cx="3683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多模态感知 (设备)</a:t>
            </a:r>
            <a:endParaRPr lang="en-US" sz="1100"/>
          </a:p>
        </p:txBody>
      </p:sp>
      <p:sp>
        <p:nvSpPr>
          <p:cNvPr name="AutoShape 7" id="7"/>
          <p:cNvSpPr/>
          <p:nvPr/>
        </p:nvSpPr>
        <p:spPr>
          <a:xfrm rot="0" flipH="false" flipV="false">
            <a:off x="1879600" y="2387600"/>
            <a:ext cx="3683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3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实时监测宠物行为与声音，捕捉异常迹象。</a:t>
            </a:r>
            <a:endParaRPr lang="en-US" sz="1100"/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5943600" y="2387600"/>
            <a:ext cx="304800" cy="3048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 flipH="false" flipV="false">
            <a:off x="6350000" y="1778000"/>
            <a:ext cx="4826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25400" cmpd="sng" cap="flat">
            <a:solidFill>
              <a:srgbClr val="00BFA5">
                <a:alpha val="100000"/>
              </a:srgbClr>
            </a:solidFill>
            <a:prstDash val="solid"/>
            <a:round/>
          </a:ln>
          <a:effectLst>
            <a:outerShdw dir="5400000" dist="635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0" flipH="false" flipV="false">
            <a:off x="6604000" y="1981200"/>
            <a:ext cx="406400" cy="406400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 flipH="false" flipV="false">
            <a:off x="7213600" y="2006600"/>
            <a:ext cx="3683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意图识别 (AI大模型)</a:t>
            </a:r>
            <a:endParaRPr lang="en-US" sz="1100"/>
          </a:p>
        </p:txBody>
      </p:sp>
      <p:sp>
        <p:nvSpPr>
          <p:cNvPr name="AutoShape 12" id="12"/>
          <p:cNvSpPr/>
          <p:nvPr/>
        </p:nvSpPr>
        <p:spPr>
          <a:xfrm rot="0" flipH="false" flipV="false">
            <a:off x="7213600" y="2387600"/>
            <a:ext cx="3683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3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融合音视频数据，精准判断宠物实时需求。</a:t>
            </a:r>
            <a:endParaRPr lang="en-US" sz="1100"/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0" flipH="false" flipV="false">
            <a:off x="5943600" y="3492500"/>
            <a:ext cx="304800" cy="304800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0" flipH="false" flipV="false">
            <a:off x="1016000" y="3937000"/>
            <a:ext cx="4826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25400" cmpd="sng" cap="flat">
            <a:solidFill>
              <a:srgbClr val="00BFA5">
                <a:alpha val="100000"/>
              </a:srgbClr>
            </a:solidFill>
            <a:prstDash val="solid"/>
            <a:round/>
          </a:ln>
          <a:effectLst>
            <a:outerShdw dir="5400000" dist="635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0" flipH="false" flipV="false">
            <a:off x="1270000" y="4140200"/>
            <a:ext cx="406400" cy="406400"/>
          </a:xfrm>
          <a:prstGeom prst="rect">
            <a:avLst/>
          </a:prstGeom>
        </p:spPr>
      </p:pic>
      <p:sp>
        <p:nvSpPr>
          <p:cNvPr name="AutoShape 16" id="16"/>
          <p:cNvSpPr/>
          <p:nvPr/>
        </p:nvSpPr>
        <p:spPr>
          <a:xfrm rot="0" flipH="false" flipV="false">
            <a:off x="1879600" y="4165600"/>
            <a:ext cx="3683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智能决策 (AI大模型)</a:t>
            </a:r>
            <a:endParaRPr lang="en-US" sz="1100"/>
          </a:p>
        </p:txBody>
      </p:sp>
      <p:sp>
        <p:nvSpPr>
          <p:cNvPr name="AutoShape 17" id="17"/>
          <p:cNvSpPr/>
          <p:nvPr/>
        </p:nvSpPr>
        <p:spPr>
          <a:xfrm rot="0" flipH="false" flipV="false">
            <a:off x="1879600" y="4546600"/>
            <a:ext cx="3683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3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基于历史偏好，匹配最优互动策略。</a:t>
            </a:r>
            <a:endParaRPr lang="en-US" sz="1100"/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0" flipH="false" flipV="false">
            <a:off x="5943600" y="4546600"/>
            <a:ext cx="304800" cy="304800"/>
          </a:xfrm>
          <a:prstGeom prst="rect">
            <a:avLst/>
          </a:prstGeom>
        </p:spPr>
      </p:pic>
      <p:sp>
        <p:nvSpPr>
          <p:cNvPr name="AutoShape 19" id="19"/>
          <p:cNvSpPr/>
          <p:nvPr/>
        </p:nvSpPr>
        <p:spPr>
          <a:xfrm rot="0" flipH="false" flipV="false">
            <a:off x="6350000" y="3937000"/>
            <a:ext cx="4826000" cy="1524000"/>
          </a:xfrm>
          <a:prstGeom prst="roundRect">
            <a:avLst>
              <a:gd name="adj" fmla="val 6666"/>
            </a:avLst>
          </a:prstGeom>
          <a:solidFill>
            <a:srgbClr val="FFFFFF">
              <a:alpha val="100000"/>
            </a:srgbClr>
          </a:solidFill>
          <a:ln w="25400" cmpd="sng" cap="flat">
            <a:solidFill>
              <a:srgbClr val="FF6F00">
                <a:alpha val="100000"/>
              </a:srgbClr>
            </a:solidFill>
            <a:prstDash val="solid"/>
            <a:round/>
          </a:ln>
          <a:effectLst>
            <a:outerShdw dir="5400000" dist="63500" blurRad="127000" algn="tl" rotWithShape="false">
              <a:srgbClr val="000000">
                <a:alpha val="5000"/>
              </a:srgbClr>
            </a:outerShdw>
          </a:effectLst>
        </p:spPr>
        <p:txBody>
          <a:bodyPr anchor="ctr" rtlCol="false" vert="horz" wrap="square" lIns="63500" rIns="63500" tIns="63500" bIns="63500"/>
          <a:lstStyle/>
          <a:p>
            <a:pPr algn="ctr">
              <a:defRPr/>
            </a:pPr>
            <a:endParaRPr/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0" flipH="false" flipV="false">
            <a:off x="6604000" y="4140200"/>
            <a:ext cx="406400" cy="406400"/>
          </a:xfrm>
          <a:prstGeom prst="rect">
            <a:avLst/>
          </a:prstGeom>
        </p:spPr>
      </p:pic>
      <p:sp>
        <p:nvSpPr>
          <p:cNvPr name="AutoShape 21" id="21"/>
          <p:cNvSpPr/>
          <p:nvPr/>
        </p:nvSpPr>
        <p:spPr>
          <a:xfrm rot="0" flipH="false" flipV="false">
            <a:off x="7213600" y="4165600"/>
            <a:ext cx="3683000" cy="3048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25000"/>
              </a:lnSpc>
              <a:defRPr/>
            </a:pPr>
            <a:r>
              <a:rPr lang="en-US" b="true" i="false" strike="noStrike" u="none" sz="1600">
                <a:solidFill>
                  <a:srgbClr val="0A192F"/>
                </a:solidFill>
                <a:latin typeface="Noto Sans SC"/>
                <a:ea typeface="Noto Sans SC"/>
                <a:cs typeface="Noto Sans SC"/>
                <a:sym typeface="Noto Sans SC"/>
              </a:rPr>
              <a:t>设备联动 (设备)</a:t>
            </a:r>
            <a:endParaRPr lang="en-US" sz="1100"/>
          </a:p>
        </p:txBody>
      </p:sp>
      <p:sp>
        <p:nvSpPr>
          <p:cNvPr name="AutoShape 22" id="22"/>
          <p:cNvSpPr/>
          <p:nvPr/>
        </p:nvSpPr>
        <p:spPr>
          <a:xfrm rot="0" flipH="false" flipV="false">
            <a:off x="7213600" y="4546600"/>
            <a:ext cx="3683000" cy="508000"/>
          </a:xfrm>
          <a:prstGeom prst="rect">
            <a:avLst/>
          </a:prstGeom>
          <a:noFill/>
          <a:ln w="12700" cmpd="sng" cap="flat">
            <a:noFill/>
            <a:prstDash val="solid"/>
            <a:round/>
          </a:ln>
        </p:spPr>
        <p:txBody>
          <a:bodyPr anchor="t" rtlCol="false" anchorCtr="false" vert="horz" wrap="square" lIns="0" rIns="0" tIns="0" bIns="0"/>
          <a:lstStyle/>
          <a:p>
            <a:pPr algn="l" indent="0">
              <a:lnSpc>
                <a:spcPct val="116666"/>
              </a:lnSpc>
              <a:defRPr/>
            </a:pPr>
            <a:r>
              <a:rPr lang="en-US" b="false" i="false" strike="noStrike" u="none" sz="1300">
                <a:solidFill>
                  <a:srgbClr val="475569"/>
                </a:solidFill>
                <a:latin typeface="Noto Sans SC"/>
                <a:ea typeface="Noto Sans SC"/>
                <a:cs typeface="Noto Sans SC"/>
                <a:sym typeface="Noto Sans SC"/>
              </a:rPr>
              <a:t>下达指令，执行游戏、安抚等陪伴动作。</a:t>
            </a:r>
            <a:endParaRPr lang="en-US"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